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64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B842F6-492C-482D-AB48-9E3AAA66CD14}" v="2" dt="2026-09-25T14:07:54.0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247" autoAdjust="0"/>
  </p:normalViewPr>
  <p:slideViewPr>
    <p:cSldViewPr snapToGrid="0">
      <p:cViewPr varScale="1">
        <p:scale>
          <a:sx n="99" d="100"/>
          <a:sy n="99" d="100"/>
        </p:scale>
        <p:origin x="10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B5753-6616-DA40-380E-E3915A8A6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EBEC9C-868F-F30D-5C1F-1A81F403DF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FB09D3-BA2C-9707-3B7B-AF91AFAF50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CB887F-ACA6-968E-A9DD-5D42420A8BCB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446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F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FA1BE99A-4094-49AD-8787-5A9C18D76AB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B7C96B"/>
          </a:solidFill>
          <a:ln w="0">
            <a:noFill/>
          </a:ln>
        </p:spPr>
        <p:txBody>
          <a:bodyPr/>
          <a:lstStyle/>
          <a:p>
            <a:endParaRPr lang="it-IT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258EC6B-2FC3-4DE3-8F36-A4DB4BE75847}"/>
              </a:ext>
            </a:extLst>
          </p:cNvPr>
          <p:cNvSpPr>
            <a:spLocks noGrp="1"/>
          </p:cNvSpPr>
          <p:nvPr/>
        </p:nvSpPr>
        <p:spPr>
          <a:xfrm>
            <a:off x="685800" y="1448983"/>
            <a:ext cx="7239000" cy="1714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4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050" b="1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THE VALUE OF</a:t>
            </a:r>
          </a:p>
          <a:p>
            <a:pPr algn="l">
              <a:defRPr sz="4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050" b="1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CAP PILLAR II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C79E42D-60B1-43BB-B10E-E96AA6F17958}"/>
              </a:ext>
            </a:extLst>
          </p:cNvPr>
          <p:cNvSpPr>
            <a:spLocks noGrp="1"/>
          </p:cNvSpPr>
          <p:nvPr/>
        </p:nvSpPr>
        <p:spPr>
          <a:xfrm>
            <a:off x="723900" y="3215570"/>
            <a:ext cx="6858000" cy="876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75" b="0">
                <a:solidFill>
                  <a:srgbClr val="DDE5D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 dirty="0">
                <a:solidFill>
                  <a:srgbClr val="DDE5DF"/>
                </a:solidFill>
                <a:latin typeface="Bitstream Charter"/>
                <a:ea typeface="Bitstream Charter"/>
                <a:cs typeface="Bitstream Charter"/>
              </a:rPr>
              <a:t>Scaling innovation and sustainability</a:t>
            </a:r>
          </a:p>
          <a:p>
            <a:pPr algn="l">
              <a:defRPr sz="1875" b="0">
                <a:solidFill>
                  <a:srgbClr val="DDE5D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 dirty="0">
                <a:solidFill>
                  <a:srgbClr val="DDE5DF"/>
                </a:solidFill>
                <a:latin typeface="Bitstream Charter"/>
                <a:ea typeface="Bitstream Charter"/>
                <a:cs typeface="Bitstream Charter"/>
              </a:rPr>
              <a:t>for the next generation of farmers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2204B11F-5F3E-48DA-A02F-0510B7E9D06B}"/>
              </a:ext>
            </a:extLst>
          </p:cNvPr>
          <p:cNvSpPr>
            <a:spLocks noGrp="1"/>
          </p:cNvSpPr>
          <p:nvPr/>
        </p:nvSpPr>
        <p:spPr>
          <a:xfrm>
            <a:off x="723900" y="4463345"/>
            <a:ext cx="3286125" cy="28575"/>
          </a:xfrm>
          <a:prstGeom prst="rect">
            <a:avLst/>
          </a:prstGeom>
          <a:solidFill>
            <a:srgbClr val="D69B3A"/>
          </a:solidFill>
          <a:ln w="0">
            <a:noFill/>
          </a:ln>
        </p:spPr>
        <p:txBody>
          <a:bodyPr/>
          <a:lstStyle/>
          <a:p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7A88908-DC91-45A4-97BC-E2B806097078}"/>
              </a:ext>
            </a:extLst>
          </p:cNvPr>
          <p:cNvSpPr>
            <a:spLocks noGrp="1"/>
          </p:cNvSpPr>
          <p:nvPr/>
        </p:nvSpPr>
        <p:spPr>
          <a:xfrm>
            <a:off x="723900" y="4663370"/>
            <a:ext cx="4953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B7C9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dirty="0">
                <a:solidFill>
                  <a:srgbClr val="B7C96B"/>
                </a:solidFill>
                <a:latin typeface="Bitstream Charter"/>
                <a:ea typeface="Bitstream Charter"/>
                <a:cs typeface="Bitstream Charter"/>
              </a:rPr>
              <a:t>The </a:t>
            </a:r>
            <a:r>
              <a:rPr lang="it-IT" sz="1500" b="1" dirty="0">
                <a:solidFill>
                  <a:srgbClr val="B7C96B"/>
                </a:solidFill>
                <a:latin typeface="Bitstream Charter"/>
                <a:ea typeface="Bitstream Charter"/>
                <a:cs typeface="Bitstream Charter"/>
              </a:rPr>
              <a:t>Case</a:t>
            </a:r>
            <a:r>
              <a:rPr sz="1500" b="1" dirty="0">
                <a:solidFill>
                  <a:srgbClr val="B7C96B"/>
                </a:solidFill>
                <a:latin typeface="Bitstream Charter"/>
                <a:ea typeface="Bitstream Charter"/>
                <a:cs typeface="Bitstream Charter"/>
              </a:rPr>
              <a:t> of Cascina Bosco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570AA5C-2AAE-4539-860D-97EB6403F56F}"/>
              </a:ext>
            </a:extLst>
          </p:cNvPr>
          <p:cNvSpPr>
            <a:spLocks noGrp="1"/>
          </p:cNvSpPr>
          <p:nvPr/>
        </p:nvSpPr>
        <p:spPr>
          <a:xfrm>
            <a:off x="723900" y="5091995"/>
            <a:ext cx="49530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Pietro Baldrighi  •  </a:t>
            </a:r>
            <a:r>
              <a:rPr lang="it-IT" sz="1200" b="0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Dairy </a:t>
            </a:r>
            <a:r>
              <a:rPr sz="1200" b="0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Farm</a:t>
            </a:r>
            <a:r>
              <a:rPr lang="it-IT" sz="1200" b="0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er</a:t>
            </a:r>
            <a:endParaRPr sz="1200" b="0" dirty="0">
              <a:solidFill>
                <a:srgbClr val="FFFFFF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C2C4BB98-A438-4473-AF27-4FFC7FFD2D5C}"/>
              </a:ext>
            </a:extLst>
          </p:cNvPr>
          <p:cNvSpPr>
            <a:spLocks noGrp="1"/>
          </p:cNvSpPr>
          <p:nvPr/>
        </p:nvSpPr>
        <p:spPr>
          <a:xfrm>
            <a:off x="8467725" y="3162300"/>
            <a:ext cx="28765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900" b="1">
                <a:solidFill>
                  <a:srgbClr val="B7C9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it-IT" sz="900" b="1" dirty="0">
                <a:solidFill>
                  <a:srgbClr val="B7C96B"/>
                </a:solidFill>
                <a:latin typeface="Bitstream Charter"/>
                <a:ea typeface="Bitstream Charter"/>
                <a:cs typeface="Bitstream Charter"/>
              </a:rPr>
              <a:t>Foto aerea stalla</a:t>
            </a:r>
            <a:endParaRPr sz="900" b="1" dirty="0">
              <a:solidFill>
                <a:srgbClr val="B7C96B"/>
              </a:solidFill>
              <a:latin typeface="Bitstream Charter"/>
              <a:ea typeface="Bitstream Charter"/>
              <a:cs typeface="Bitstream Charter"/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0660A55D-CEED-C16A-670A-DCB6BCED42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582" y="1226246"/>
            <a:ext cx="6608261" cy="4405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299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691DD4-0CDB-5B6C-FDC7-E4EA29454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>
            <a:extLst>
              <a:ext uri="{FF2B5EF4-FFF2-40B4-BE49-F238E27FC236}">
                <a16:creationId xmlns:a16="http://schemas.microsoft.com/office/drawing/2014/main" id="{83B066AE-BEAA-1120-959B-8E8C168D8616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dirty="0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rPr>
              <a:t>Cascina Bosco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26185D5-4095-F591-98CE-6C2E8F3F75AB}"/>
              </a:ext>
            </a:extLst>
          </p:cNvPr>
          <p:cNvSpPr>
            <a:spLocks noGrp="1"/>
          </p:cNvSpPr>
          <p:nvPr/>
        </p:nvSpPr>
        <p:spPr>
          <a:xfrm>
            <a:off x="11096625" y="419100"/>
            <a:ext cx="4762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200" b="1">
                <a:solidFill>
                  <a:srgbClr val="52746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dirty="0">
                <a:solidFill>
                  <a:srgbClr val="527468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D6C1413-F8D8-F66C-7B6C-93052E210212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10972800" cy="19050"/>
          </a:xfrm>
          <a:prstGeom prst="rect">
            <a:avLst/>
          </a:prstGeom>
          <a:solidFill>
            <a:srgbClr val="DDE5DF"/>
          </a:solidFill>
          <a:ln w="0">
            <a:noFill/>
          </a:ln>
        </p:spPr>
        <p:txBody>
          <a:bodyPr/>
          <a:lstStyle/>
          <a:p>
            <a:endParaRPr lang="it-IT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436E705D-6E89-07AE-002B-70A9A4DCF426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3619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667" lnSpcReduction="10000"/>
          </a:bodyPr>
          <a:lstStyle/>
          <a:p>
            <a:pPr algn="l">
              <a:defRPr sz="750" b="1">
                <a:solidFill>
                  <a:srgbClr val="68736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1" dirty="0">
                <a:solidFill>
                  <a:srgbClr val="68736F"/>
                </a:solidFill>
                <a:latin typeface="Bitstream Charter"/>
                <a:ea typeface="Bitstream Charter"/>
                <a:cs typeface="Bitstream Charter"/>
              </a:rPr>
              <a:t>CASCINA BOSCO  •  STRASBOURG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AD92293-E910-2BEC-26EF-2C2DBD351705}"/>
              </a:ext>
            </a:extLst>
          </p:cNvPr>
          <p:cNvSpPr>
            <a:spLocks noGrp="1"/>
          </p:cNvSpPr>
          <p:nvPr/>
        </p:nvSpPr>
        <p:spPr>
          <a:xfrm>
            <a:off x="609601" y="1550434"/>
            <a:ext cx="5408644" cy="8286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248"/>
          </a:bodyPr>
          <a:lstStyle/>
          <a:p>
            <a:pPr algn="l">
              <a:defRPr sz="1650" b="0">
                <a:solidFill>
                  <a:srgbClr val="68736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dirty="0">
                <a:solidFill>
                  <a:srgbClr val="68736F"/>
                </a:solidFill>
                <a:latin typeface="Bitstream Charter"/>
                <a:ea typeface="Bitstream Charter"/>
                <a:cs typeface="Bitstream Charter"/>
              </a:rPr>
              <a:t>A family dairy farm near Crema, in the heart of Northern Italy’s dairy region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C4C5D57-E2A0-80F3-A126-9E11FE4181DE}"/>
              </a:ext>
            </a:extLst>
          </p:cNvPr>
          <p:cNvSpPr>
            <a:spLocks noGrp="1"/>
          </p:cNvSpPr>
          <p:nvPr/>
        </p:nvSpPr>
        <p:spPr>
          <a:xfrm>
            <a:off x="609600" y="2501188"/>
            <a:ext cx="1809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020"/>
          </a:bodyPr>
          <a:lstStyle/>
          <a:p>
            <a:pPr algn="l">
              <a:defRPr sz="2550" b="1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dirty="0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rPr>
              <a:t>260 ha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D0B24AE-49A2-8027-87A3-80ADBE330884}"/>
              </a:ext>
            </a:extLst>
          </p:cNvPr>
          <p:cNvSpPr>
            <a:spLocks noGrp="1"/>
          </p:cNvSpPr>
          <p:nvPr/>
        </p:nvSpPr>
        <p:spPr>
          <a:xfrm>
            <a:off x="609600" y="2958388"/>
            <a:ext cx="18097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5556" lnSpcReduction="10000"/>
          </a:bodyPr>
          <a:lstStyle/>
          <a:p>
            <a:pPr algn="l">
              <a:defRPr sz="1125" b="0">
                <a:solidFill>
                  <a:srgbClr val="68736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 dirty="0">
                <a:solidFill>
                  <a:srgbClr val="68736F"/>
                </a:solidFill>
                <a:latin typeface="Bitstream Charter"/>
                <a:ea typeface="Bitstream Charter"/>
                <a:cs typeface="Bitstream Charter"/>
              </a:rPr>
              <a:t>farmland supporting the herd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F964063D-CD12-FCB2-80F9-AD3229DE21FA}"/>
              </a:ext>
            </a:extLst>
          </p:cNvPr>
          <p:cNvSpPr>
            <a:spLocks noGrp="1"/>
          </p:cNvSpPr>
          <p:nvPr/>
        </p:nvSpPr>
        <p:spPr>
          <a:xfrm>
            <a:off x="2714625" y="2501188"/>
            <a:ext cx="1809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020"/>
          </a:bodyPr>
          <a:lstStyle/>
          <a:p>
            <a:pPr algn="l">
              <a:defRPr sz="2550" b="1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dirty="0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rPr>
              <a:t>≈1,000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EBE9542-EC63-5510-7B62-A3B6FCB0A4F3}"/>
              </a:ext>
            </a:extLst>
          </p:cNvPr>
          <p:cNvSpPr>
            <a:spLocks noGrp="1"/>
          </p:cNvSpPr>
          <p:nvPr/>
        </p:nvSpPr>
        <p:spPr>
          <a:xfrm>
            <a:off x="2714625" y="2958388"/>
            <a:ext cx="18097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125" b="0">
                <a:solidFill>
                  <a:srgbClr val="68736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 dirty="0">
                <a:solidFill>
                  <a:srgbClr val="68736F"/>
                </a:solidFill>
                <a:latin typeface="Bitstream Charter"/>
                <a:ea typeface="Bitstream Charter"/>
                <a:cs typeface="Bitstream Charter"/>
              </a:rPr>
              <a:t>cattle on the farm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EAB00F10-00B0-C684-C3EE-061F0AB9C70B}"/>
              </a:ext>
            </a:extLst>
          </p:cNvPr>
          <p:cNvSpPr>
            <a:spLocks noGrp="1"/>
          </p:cNvSpPr>
          <p:nvPr/>
        </p:nvSpPr>
        <p:spPr>
          <a:xfrm>
            <a:off x="4819650" y="2501188"/>
            <a:ext cx="1809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020"/>
          </a:bodyPr>
          <a:lstStyle/>
          <a:p>
            <a:pPr algn="l">
              <a:defRPr sz="2550" b="1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dirty="0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rPr>
              <a:t>450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4255126-4FFE-C1F5-5FEE-CCCB83C57161}"/>
              </a:ext>
            </a:extLst>
          </p:cNvPr>
          <p:cNvSpPr>
            <a:spLocks noGrp="1"/>
          </p:cNvSpPr>
          <p:nvPr/>
        </p:nvSpPr>
        <p:spPr>
          <a:xfrm>
            <a:off x="4819650" y="2958388"/>
            <a:ext cx="18097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125" b="0">
                <a:solidFill>
                  <a:srgbClr val="68736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 dirty="0">
                <a:solidFill>
                  <a:srgbClr val="68736F"/>
                </a:solidFill>
                <a:latin typeface="Bitstream Charter"/>
                <a:ea typeface="Bitstream Charter"/>
                <a:cs typeface="Bitstream Charter"/>
              </a:rPr>
              <a:t>lactating cows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77657F62-FE4C-F474-CBE2-E63C485A5FFD}"/>
              </a:ext>
            </a:extLst>
          </p:cNvPr>
          <p:cNvSpPr>
            <a:spLocks noGrp="1"/>
          </p:cNvSpPr>
          <p:nvPr/>
        </p:nvSpPr>
        <p:spPr>
          <a:xfrm>
            <a:off x="609600" y="3703085"/>
            <a:ext cx="5408644" cy="704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dirty="0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rPr>
              <a:t>Our milk is delivered to a </a:t>
            </a:r>
            <a:r>
              <a:rPr lang="en-GB" sz="1650" b="1" noProof="0" dirty="0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rPr>
              <a:t>dairy</a:t>
            </a:r>
            <a:r>
              <a:rPr lang="it-IT" sz="1650" b="1" dirty="0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en-US" sz="1650" b="1" noProof="0" dirty="0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rPr>
              <a:t>cooperative</a:t>
            </a:r>
            <a:r>
              <a:rPr sz="1650" b="1" dirty="0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rPr>
              <a:t> and used for Grana Padano PDO production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573DC07-212C-7D79-E960-91275C6282F7}"/>
              </a:ext>
            </a:extLst>
          </p:cNvPr>
          <p:cNvSpPr>
            <a:spLocks noGrp="1"/>
          </p:cNvSpPr>
          <p:nvPr/>
        </p:nvSpPr>
        <p:spPr>
          <a:xfrm>
            <a:off x="609600" y="4598435"/>
            <a:ext cx="5408644" cy="609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425" b="0">
                <a:solidFill>
                  <a:srgbClr val="68736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dirty="0">
                <a:solidFill>
                  <a:srgbClr val="68736F"/>
                </a:solidFill>
                <a:latin typeface="Bitstream Charter"/>
                <a:ea typeface="Bitstream Charter"/>
                <a:cs typeface="Bitstream Charter"/>
              </a:rPr>
              <a:t>The farm integrates milk production, crop cultivation, biogas and solar energy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1A7470B0-A57A-15E8-E141-2B763CC5FC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2" t="539" r="18626"/>
          <a:stretch>
            <a:fillRect/>
          </a:stretch>
        </p:blipFill>
        <p:spPr>
          <a:xfrm>
            <a:off x="6313519" y="1129781"/>
            <a:ext cx="5287470" cy="4823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895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>
            <a:extLst>
              <a:ext uri="{FF2B5EF4-FFF2-40B4-BE49-F238E27FC236}">
                <a16:creationId xmlns:a16="http://schemas.microsoft.com/office/drawing/2014/main" id="{8697DE46-5384-4C24-80CF-312FD28B740D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dirty="0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rPr>
              <a:t>Why we decided to invest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8A01DEB-140F-406E-8B62-E08CBD250E5A}"/>
              </a:ext>
            </a:extLst>
          </p:cNvPr>
          <p:cNvSpPr>
            <a:spLocks noGrp="1"/>
          </p:cNvSpPr>
          <p:nvPr/>
        </p:nvSpPr>
        <p:spPr>
          <a:xfrm>
            <a:off x="11096625" y="419100"/>
            <a:ext cx="4762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200" b="1">
                <a:solidFill>
                  <a:srgbClr val="52746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527468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D18088D-2A9D-4D01-8F6F-E6BC174619F8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10972800" cy="19050"/>
          </a:xfrm>
          <a:prstGeom prst="rect">
            <a:avLst/>
          </a:prstGeom>
          <a:solidFill>
            <a:srgbClr val="DDE5D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8812675-685D-4F24-9E9A-9E93AFB601A5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3619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667" lnSpcReduction="10000"/>
          </a:bodyPr>
          <a:lstStyle/>
          <a:p>
            <a:pPr algn="l">
              <a:defRPr sz="750" b="1">
                <a:solidFill>
                  <a:srgbClr val="68736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1">
                <a:solidFill>
                  <a:srgbClr val="68736F"/>
                </a:solidFill>
                <a:latin typeface="Bitstream Charter"/>
                <a:ea typeface="Bitstream Charter"/>
                <a:cs typeface="Bitstream Charter"/>
              </a:rPr>
              <a:t>CASCINA BOSCO  •  STRASBOURG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114E9DF-3584-403C-94E0-91E624616890}"/>
              </a:ext>
            </a:extLst>
          </p:cNvPr>
          <p:cNvSpPr>
            <a:spLocks noGrp="1"/>
          </p:cNvSpPr>
          <p:nvPr/>
        </p:nvSpPr>
        <p:spPr>
          <a:xfrm>
            <a:off x="609600" y="1067964"/>
            <a:ext cx="1066800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832"/>
          </a:bodyPr>
          <a:lstStyle/>
          <a:p>
            <a:pPr algn="l">
              <a:defRPr sz="2250" b="1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 dirty="0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rPr>
              <a:t>A young farmer can take responsibility only when the farm offers a credible future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1DE23522-C2D9-489E-AC9E-06184577027A}"/>
              </a:ext>
            </a:extLst>
          </p:cNvPr>
          <p:cNvSpPr>
            <a:spLocks noGrp="1"/>
          </p:cNvSpPr>
          <p:nvPr/>
        </p:nvSpPr>
        <p:spPr>
          <a:xfrm>
            <a:off x="609600" y="2005100"/>
            <a:ext cx="10972800" cy="19050"/>
          </a:xfrm>
          <a:prstGeom prst="rect">
            <a:avLst/>
          </a:prstGeom>
          <a:solidFill>
            <a:srgbClr val="B7C96B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9195AC9A-34BE-45F3-A6B8-C8E327EEEC5F}"/>
              </a:ext>
            </a:extLst>
          </p:cNvPr>
          <p:cNvSpPr>
            <a:spLocks noGrp="1"/>
          </p:cNvSpPr>
          <p:nvPr/>
        </p:nvSpPr>
        <p:spPr>
          <a:xfrm>
            <a:off x="609600" y="2216919"/>
            <a:ext cx="1524000" cy="407889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718"/>
          </a:bodyPr>
          <a:lstStyle/>
          <a:p>
            <a:pPr algn="l">
              <a:defRPr sz="975" b="1">
                <a:solidFill>
                  <a:srgbClr val="52746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dirty="0">
                <a:solidFill>
                  <a:srgbClr val="527468"/>
                </a:solidFill>
                <a:latin typeface="Bitstream Charter"/>
                <a:ea typeface="Bitstream Charter"/>
                <a:cs typeface="Bitstream Charter"/>
              </a:rPr>
              <a:t>COWS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B04B9509-645C-4939-8985-B88CC9C2A86F}"/>
              </a:ext>
            </a:extLst>
          </p:cNvPr>
          <p:cNvSpPr>
            <a:spLocks noGrp="1"/>
          </p:cNvSpPr>
          <p:nvPr/>
        </p:nvSpPr>
        <p:spPr>
          <a:xfrm>
            <a:off x="609600" y="2644828"/>
            <a:ext cx="3143250" cy="9144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725" b="1">
                <a:solidFill>
                  <a:srgbClr val="18201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dirty="0">
                <a:solidFill>
                  <a:srgbClr val="18201E"/>
                </a:solidFill>
                <a:latin typeface="Bitstream Charter"/>
                <a:ea typeface="Bitstream Charter"/>
                <a:cs typeface="Bitstream Charter"/>
              </a:rPr>
              <a:t>More space, better cooling and closer health monitoring</a:t>
            </a:r>
            <a:r>
              <a:rPr lang="en-US" sz="1725" b="1" dirty="0">
                <a:solidFill>
                  <a:srgbClr val="18201E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en-US" sz="1725" b="1" dirty="0">
                <a:solidFill>
                  <a:srgbClr val="18201E"/>
                </a:solidFill>
                <a:latin typeface="Bitstream Charter"/>
                <a:ea typeface="Bitstream Charter"/>
                <a:cs typeface="Bitstream Charter"/>
                <a:sym typeface="Wingdings" panose="05000000000000000000" pitchFamily="2" charset="2"/>
              </a:rPr>
              <a:t> higher animal welfare</a:t>
            </a:r>
            <a:endParaRPr sz="1725" b="1" dirty="0">
              <a:solidFill>
                <a:srgbClr val="18201E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16328E6-CA4B-4EFF-9013-4EAA1DD698A1}"/>
              </a:ext>
            </a:extLst>
          </p:cNvPr>
          <p:cNvSpPr>
            <a:spLocks noGrp="1"/>
          </p:cNvSpPr>
          <p:nvPr/>
        </p:nvSpPr>
        <p:spPr>
          <a:xfrm>
            <a:off x="4457700" y="2216919"/>
            <a:ext cx="1524000" cy="407889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718"/>
          </a:bodyPr>
          <a:lstStyle/>
          <a:p>
            <a:pPr algn="l">
              <a:defRPr sz="975" b="1">
                <a:solidFill>
                  <a:srgbClr val="52746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dirty="0">
                <a:solidFill>
                  <a:srgbClr val="527468"/>
                </a:solidFill>
                <a:latin typeface="Bitstream Charter"/>
                <a:ea typeface="Bitstream Charter"/>
                <a:cs typeface="Bitstream Charter"/>
              </a:rPr>
              <a:t>PEOPLE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C01BA45-10E9-493E-AF6E-2230A1A5F287}"/>
              </a:ext>
            </a:extLst>
          </p:cNvPr>
          <p:cNvSpPr>
            <a:spLocks noGrp="1"/>
          </p:cNvSpPr>
          <p:nvPr/>
        </p:nvSpPr>
        <p:spPr>
          <a:xfrm>
            <a:off x="4457700" y="2644828"/>
            <a:ext cx="3143250" cy="61621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lnSpcReduction="10000"/>
          </a:bodyPr>
          <a:lstStyle/>
          <a:p>
            <a:pPr>
              <a:defRPr sz="1725" b="1">
                <a:solidFill>
                  <a:srgbClr val="18201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GB" sz="1725" b="1" noProof="0" dirty="0">
                <a:solidFill>
                  <a:srgbClr val="18201E"/>
                </a:solidFill>
                <a:latin typeface="Bitstream Charter"/>
                <a:ea typeface="Bitstream Charter"/>
                <a:cs typeface="Bitstream Charter"/>
              </a:rPr>
              <a:t>A </a:t>
            </a:r>
            <a:r>
              <a:rPr lang="en-GB" sz="1725" b="1" noProof="0" dirty="0">
                <a:solidFill>
                  <a:srgbClr val="18201E"/>
                </a:solidFill>
                <a:latin typeface="Bitstream Charter"/>
              </a:rPr>
              <a:t>safer, more comfortable and pleasant workplace</a:t>
            </a:r>
            <a:endParaRPr lang="en-GB" sz="1725" b="1" noProof="0" dirty="0">
              <a:solidFill>
                <a:srgbClr val="18201E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F29620D8-58EA-424A-859D-9E5437BCAACA}"/>
              </a:ext>
            </a:extLst>
          </p:cNvPr>
          <p:cNvSpPr>
            <a:spLocks noGrp="1"/>
          </p:cNvSpPr>
          <p:nvPr/>
        </p:nvSpPr>
        <p:spPr>
          <a:xfrm>
            <a:off x="8305800" y="2216919"/>
            <a:ext cx="1524000" cy="407889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718"/>
          </a:bodyPr>
          <a:lstStyle/>
          <a:p>
            <a:pPr algn="l">
              <a:defRPr sz="975" b="1">
                <a:solidFill>
                  <a:srgbClr val="52746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dirty="0">
                <a:solidFill>
                  <a:srgbClr val="527468"/>
                </a:solidFill>
                <a:latin typeface="Bitstream Charter"/>
                <a:ea typeface="Bitstream Charter"/>
                <a:cs typeface="Bitstream Charter"/>
              </a:rPr>
              <a:t>BUSINESS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5B92825B-7E0D-4E98-9D0F-9BB4F0AA8868}"/>
              </a:ext>
            </a:extLst>
          </p:cNvPr>
          <p:cNvSpPr>
            <a:spLocks noGrp="1"/>
          </p:cNvSpPr>
          <p:nvPr/>
        </p:nvSpPr>
        <p:spPr>
          <a:xfrm>
            <a:off x="8305800" y="2644828"/>
            <a:ext cx="3143250" cy="9144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725" b="1">
                <a:solidFill>
                  <a:srgbClr val="18201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8201E"/>
                </a:solidFill>
                <a:latin typeface="Bitstream Charter"/>
                <a:ea typeface="Bitstream Charter"/>
                <a:cs typeface="Bitstream Charter"/>
              </a:rPr>
              <a:t>The productivity needed to remain competitive over time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B0076075-D4D1-4123-9F96-53E81705470F}"/>
              </a:ext>
            </a:extLst>
          </p:cNvPr>
          <p:cNvSpPr>
            <a:spLocks noGrp="1"/>
          </p:cNvSpPr>
          <p:nvPr/>
        </p:nvSpPr>
        <p:spPr>
          <a:xfrm>
            <a:off x="609600" y="5799169"/>
            <a:ext cx="103822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0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 dirty="0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rPr>
              <a:t>The investment was a commitment to </a:t>
            </a:r>
            <a:r>
              <a:rPr sz="1800" b="1" dirty="0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rPr>
              <a:t>continue farming</a:t>
            </a:r>
            <a:r>
              <a:rPr sz="1800" b="0" dirty="0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rPr>
              <a:t>, not simply an expansion project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992939D2-F058-4D9F-4B25-5EFEC20C70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4" t="825"/>
          <a:stretch>
            <a:fillRect/>
          </a:stretch>
        </p:blipFill>
        <p:spPr>
          <a:xfrm>
            <a:off x="724289" y="3625322"/>
            <a:ext cx="3007084" cy="2061877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6F53F0E9-1061-373A-7CB7-69179913CA3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771"/>
          <a:stretch>
            <a:fillRect/>
          </a:stretch>
        </p:blipFill>
        <p:spPr>
          <a:xfrm>
            <a:off x="4525783" y="3625322"/>
            <a:ext cx="3007084" cy="2061878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855657CB-20AB-FFCC-9A26-27D9A9F0EF2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-237"/>
          <a:stretch>
            <a:fillRect/>
          </a:stretch>
        </p:blipFill>
        <p:spPr>
          <a:xfrm>
            <a:off x="8356047" y="3625322"/>
            <a:ext cx="3121772" cy="2076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827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tangolo 17">
            <a:extLst>
              <a:ext uri="{FF2B5EF4-FFF2-40B4-BE49-F238E27FC236}">
                <a16:creationId xmlns:a16="http://schemas.microsoft.com/office/drawing/2014/main" id="{2CCEE5C6-B5D6-43C3-925E-BFA3CE911A4B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rPr>
              <a:t>The RDP investment project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E1F37C3-EEA6-40CE-970F-149321B8476E}"/>
              </a:ext>
            </a:extLst>
          </p:cNvPr>
          <p:cNvSpPr>
            <a:spLocks noGrp="1"/>
          </p:cNvSpPr>
          <p:nvPr/>
        </p:nvSpPr>
        <p:spPr>
          <a:xfrm>
            <a:off x="11096625" y="419100"/>
            <a:ext cx="4762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200" b="1">
                <a:solidFill>
                  <a:srgbClr val="52746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527468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36D0818-618F-4B0A-91B4-47FFC0AE1241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10972800" cy="19050"/>
          </a:xfrm>
          <a:prstGeom prst="rect">
            <a:avLst/>
          </a:prstGeom>
          <a:solidFill>
            <a:srgbClr val="DDE5D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5B105A8-01F8-4BDF-A935-EAF1ADE1B8FE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3619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667" lnSpcReduction="10000"/>
          </a:bodyPr>
          <a:lstStyle/>
          <a:p>
            <a:pPr algn="l">
              <a:defRPr sz="750" b="1">
                <a:solidFill>
                  <a:srgbClr val="68736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1">
                <a:solidFill>
                  <a:srgbClr val="68736F"/>
                </a:solidFill>
                <a:latin typeface="Bitstream Charter"/>
                <a:ea typeface="Bitstream Charter"/>
                <a:cs typeface="Bitstream Charter"/>
              </a:rPr>
              <a:t>CASCINA BOSCO  •  STRASBOURG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6C8D780-4893-4FD5-BD8F-27379DA45D46}"/>
              </a:ext>
            </a:extLst>
          </p:cNvPr>
          <p:cNvSpPr>
            <a:spLocks noGrp="1"/>
          </p:cNvSpPr>
          <p:nvPr/>
        </p:nvSpPr>
        <p:spPr>
          <a:xfrm>
            <a:off x="609600" y="1000125"/>
            <a:ext cx="25717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00" b="1">
                <a:solidFill>
                  <a:srgbClr val="D69B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D69B3A"/>
                </a:solidFill>
                <a:latin typeface="Bitstream Charter"/>
                <a:ea typeface="Bitstream Charter"/>
                <a:cs typeface="Bitstream Charter"/>
              </a:rPr>
              <a:t>2021–2022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F5C021C-1427-477C-A5F8-BF148C391878}"/>
              </a:ext>
            </a:extLst>
          </p:cNvPr>
          <p:cNvSpPr>
            <a:spLocks noGrp="1"/>
          </p:cNvSpPr>
          <p:nvPr/>
        </p:nvSpPr>
        <p:spPr>
          <a:xfrm>
            <a:off x="609600" y="1562100"/>
            <a:ext cx="10287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950" b="1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 b="1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rPr>
              <a:t>RDP support helped mobilise an investment far larger than the public contribution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4824B87B-326F-48F9-BB9E-F9742ED9203C}"/>
              </a:ext>
            </a:extLst>
          </p:cNvPr>
          <p:cNvSpPr>
            <a:spLocks noGrp="1"/>
          </p:cNvSpPr>
          <p:nvPr/>
        </p:nvSpPr>
        <p:spPr>
          <a:xfrm>
            <a:off x="609600" y="2955277"/>
            <a:ext cx="6953250" cy="685800"/>
          </a:xfrm>
          <a:prstGeom prst="roundRect">
            <a:avLst>
              <a:gd name="adj" fmla="val 11111"/>
            </a:avLst>
          </a:prstGeom>
          <a:solidFill>
            <a:srgbClr val="183F35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91E3D597-E1E7-46F4-969A-1647E893BACC}"/>
              </a:ext>
            </a:extLst>
          </p:cNvPr>
          <p:cNvSpPr>
            <a:spLocks noGrp="1"/>
          </p:cNvSpPr>
          <p:nvPr/>
        </p:nvSpPr>
        <p:spPr>
          <a:xfrm>
            <a:off x="609600" y="2955277"/>
            <a:ext cx="1581150" cy="685800"/>
          </a:xfrm>
          <a:prstGeom prst="roundRect">
            <a:avLst>
              <a:gd name="adj" fmla="val 11111"/>
            </a:avLst>
          </a:prstGeom>
          <a:solidFill>
            <a:srgbClr val="D69B3A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86CE3C7-3D2E-48AD-8B78-DA8481864372}"/>
              </a:ext>
            </a:extLst>
          </p:cNvPr>
          <p:cNvSpPr>
            <a:spLocks noGrp="1"/>
          </p:cNvSpPr>
          <p:nvPr/>
        </p:nvSpPr>
        <p:spPr>
          <a:xfrm>
            <a:off x="781050" y="3041002"/>
            <a:ext cx="12382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833" lnSpcReduction="20000"/>
          </a:bodyPr>
          <a:lstStyle/>
          <a:p>
            <a:pPr algn="l">
              <a:defRPr sz="18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€1.03m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B959D793-D052-40A0-BE10-8FE61E5AECCE}"/>
              </a:ext>
            </a:extLst>
          </p:cNvPr>
          <p:cNvSpPr>
            <a:spLocks noGrp="1"/>
          </p:cNvSpPr>
          <p:nvPr/>
        </p:nvSpPr>
        <p:spPr>
          <a:xfrm>
            <a:off x="781050" y="3336277"/>
            <a:ext cx="1238250" cy="209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111" lnSpcReduction="10000"/>
          </a:bodyPr>
          <a:lstStyle/>
          <a:p>
            <a:pPr algn="l">
              <a:defRPr sz="9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RDP support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0BB6237-31FD-4371-9184-641ED6CB7EE1}"/>
              </a:ext>
            </a:extLst>
          </p:cNvPr>
          <p:cNvSpPr>
            <a:spLocks noGrp="1"/>
          </p:cNvSpPr>
          <p:nvPr/>
        </p:nvSpPr>
        <p:spPr>
          <a:xfrm>
            <a:off x="2400300" y="3060052"/>
            <a:ext cx="485775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0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≈ €4.5m total investment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2B51E18E-27AC-4982-AFB9-F578E2A2192A}"/>
              </a:ext>
            </a:extLst>
          </p:cNvPr>
          <p:cNvSpPr>
            <a:spLocks noGrp="1"/>
          </p:cNvSpPr>
          <p:nvPr/>
        </p:nvSpPr>
        <p:spPr>
          <a:xfrm>
            <a:off x="609600" y="3841102"/>
            <a:ext cx="69532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68736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68736F"/>
                </a:solidFill>
                <a:latin typeface="Bitstream Charter"/>
                <a:ea typeface="Bitstream Charter"/>
                <a:cs typeface="Bitstream Charter"/>
              </a:rPr>
              <a:t>Public support represented about 23% of the total investment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2D878440-5BA8-4872-9F24-D3A34DD6C739}"/>
              </a:ext>
            </a:extLst>
          </p:cNvPr>
          <p:cNvSpPr>
            <a:spLocks noGrp="1"/>
          </p:cNvSpPr>
          <p:nvPr/>
        </p:nvSpPr>
        <p:spPr>
          <a:xfrm>
            <a:off x="8096250" y="2552700"/>
            <a:ext cx="25717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52746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527468"/>
                </a:solidFill>
                <a:latin typeface="Bitstream Charter"/>
                <a:ea typeface="Bitstream Charter"/>
                <a:cs typeface="Bitstream Charter"/>
              </a:rPr>
              <a:t>PROJECT SCOPE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3AB7514F-91AD-48CE-A74F-684880A0A004}"/>
              </a:ext>
            </a:extLst>
          </p:cNvPr>
          <p:cNvSpPr>
            <a:spLocks noGrp="1"/>
          </p:cNvSpPr>
          <p:nvPr/>
        </p:nvSpPr>
        <p:spPr>
          <a:xfrm>
            <a:off x="8096250" y="2905125"/>
            <a:ext cx="3238500" cy="609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00" b="1">
                <a:solidFill>
                  <a:srgbClr val="18201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dirty="0">
                <a:solidFill>
                  <a:srgbClr val="18201E"/>
                </a:solidFill>
                <a:latin typeface="Bitstream Charter"/>
                <a:ea typeface="Bitstream Charter"/>
                <a:cs typeface="Bitstream Charter"/>
              </a:rPr>
              <a:t>New dairy barn and 18+18 parallel milking </a:t>
            </a:r>
            <a:r>
              <a:rPr sz="1500" b="1" dirty="0" err="1">
                <a:solidFill>
                  <a:srgbClr val="18201E"/>
                </a:solidFill>
                <a:latin typeface="Bitstream Charter"/>
                <a:ea typeface="Bitstream Charter"/>
                <a:cs typeface="Bitstream Charter"/>
              </a:rPr>
              <a:t>parlour</a:t>
            </a:r>
            <a:endParaRPr sz="1500" b="1" dirty="0">
              <a:solidFill>
                <a:srgbClr val="18201E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40EF982C-8001-45A7-AB80-A63F4EC6A919}"/>
              </a:ext>
            </a:extLst>
          </p:cNvPr>
          <p:cNvSpPr>
            <a:spLocks noGrp="1"/>
          </p:cNvSpPr>
          <p:nvPr/>
        </p:nvSpPr>
        <p:spPr>
          <a:xfrm>
            <a:off x="8096250" y="3714750"/>
            <a:ext cx="32385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1500" b="1">
                <a:solidFill>
                  <a:srgbClr val="18201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it-IT" sz="1500" b="1" dirty="0">
                <a:solidFill>
                  <a:srgbClr val="18201E"/>
                </a:solidFill>
                <a:latin typeface="Bitstream Charter"/>
              </a:rPr>
              <a:t>Minimum </a:t>
            </a:r>
            <a:r>
              <a:rPr sz="1500" b="1" dirty="0">
                <a:solidFill>
                  <a:srgbClr val="18201E"/>
                </a:solidFill>
                <a:latin typeface="Bitstream Charter"/>
              </a:rPr>
              <a:t>tillage </a:t>
            </a:r>
            <a:r>
              <a:rPr lang="it-IT" sz="1500" b="1" dirty="0" err="1">
                <a:solidFill>
                  <a:srgbClr val="18201E"/>
                </a:solidFill>
                <a:latin typeface="Bitstream Charter"/>
              </a:rPr>
              <a:t>equipment</a:t>
            </a:r>
            <a:endParaRPr sz="1500" b="1" dirty="0">
              <a:solidFill>
                <a:srgbClr val="18201E"/>
              </a:solidFill>
              <a:latin typeface="Bitstream Charter"/>
            </a:endParaRP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B388CD23-257E-4237-ACB3-B1968BF17016}"/>
              </a:ext>
            </a:extLst>
          </p:cNvPr>
          <p:cNvSpPr>
            <a:spLocks noGrp="1"/>
          </p:cNvSpPr>
          <p:nvPr/>
        </p:nvSpPr>
        <p:spPr>
          <a:xfrm>
            <a:off x="8096250" y="4343400"/>
            <a:ext cx="3238500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039"/>
          </a:bodyPr>
          <a:lstStyle/>
          <a:p>
            <a:pPr>
              <a:defRPr sz="1500" b="1">
                <a:solidFill>
                  <a:srgbClr val="18201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it-IT" sz="1500" b="1" dirty="0">
                <a:solidFill>
                  <a:srgbClr val="18201E"/>
                </a:solidFill>
                <a:latin typeface="Bitstream Charter"/>
              </a:rPr>
              <a:t>W</a:t>
            </a:r>
            <a:r>
              <a:rPr sz="1500" b="1" dirty="0" err="1">
                <a:solidFill>
                  <a:srgbClr val="18201E"/>
                </a:solidFill>
                <a:latin typeface="Bitstream Charter"/>
              </a:rPr>
              <a:t>eather</a:t>
            </a:r>
            <a:r>
              <a:rPr sz="1500" b="1" dirty="0">
                <a:solidFill>
                  <a:srgbClr val="18201E"/>
                </a:solidFill>
                <a:latin typeface="Bitstream Charter"/>
              </a:rPr>
              <a:t> station and field sensors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9E04E558-2DA0-4514-A4ED-E43930B6187A}"/>
              </a:ext>
            </a:extLst>
          </p:cNvPr>
          <p:cNvSpPr>
            <a:spLocks noGrp="1"/>
          </p:cNvSpPr>
          <p:nvPr/>
        </p:nvSpPr>
        <p:spPr>
          <a:xfrm>
            <a:off x="609600" y="5219700"/>
            <a:ext cx="104775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dirty="0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rPr>
              <a:t>Eligible expenditure was capped at €3.5m. The farm invested beyond that ceiling</a:t>
            </a:r>
          </a:p>
        </p:txBody>
      </p:sp>
    </p:spTree>
    <p:extLst>
      <p:ext uri="{BB962C8B-B14F-4D97-AF65-F5344CB8AC3E}">
        <p14:creationId xmlns:p14="http://schemas.microsoft.com/office/powerpoint/2010/main" val="487197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F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tangolo 20">
            <a:extLst>
              <a:ext uri="{FF2B5EF4-FFF2-40B4-BE49-F238E27FC236}">
                <a16:creationId xmlns:a16="http://schemas.microsoft.com/office/drawing/2014/main" id="{A3386690-EE94-45AC-B607-BCCD89015E87}"/>
              </a:ext>
            </a:extLst>
          </p:cNvPr>
          <p:cNvSpPr>
            <a:spLocks noGrp="1"/>
          </p:cNvSpPr>
          <p:nvPr/>
        </p:nvSpPr>
        <p:spPr>
          <a:xfrm>
            <a:off x="609600" y="34270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 barn designed around cows and people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08D7E2F-7AD1-4816-91AD-56E494CF6305}"/>
              </a:ext>
            </a:extLst>
          </p:cNvPr>
          <p:cNvSpPr>
            <a:spLocks noGrp="1"/>
          </p:cNvSpPr>
          <p:nvPr/>
        </p:nvSpPr>
        <p:spPr>
          <a:xfrm>
            <a:off x="11096625" y="419100"/>
            <a:ext cx="4762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200" b="1">
                <a:solidFill>
                  <a:srgbClr val="B7C9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B7C96B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C92A8BA-EB99-4623-96F4-300DB0DDE905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10972800" cy="19050"/>
          </a:xfrm>
          <a:prstGeom prst="rect">
            <a:avLst/>
          </a:prstGeom>
          <a:solidFill>
            <a:srgbClr val="52746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8B1A85A-3233-48E4-B87B-2CF6F8A00263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3619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667" lnSpcReduction="10000"/>
          </a:bodyPr>
          <a:lstStyle/>
          <a:p>
            <a:pPr algn="l">
              <a:defRPr sz="750" b="1">
                <a:solidFill>
                  <a:srgbClr val="DDE5D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1">
                <a:solidFill>
                  <a:srgbClr val="DDE5DF"/>
                </a:solidFill>
                <a:latin typeface="Bitstream Charter"/>
                <a:ea typeface="Bitstream Charter"/>
                <a:cs typeface="Bitstream Charter"/>
              </a:rPr>
              <a:t>CASCINA BOSCO  •  STRASBOURG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66BA2222-A0DE-405A-B3A3-B6DC7B57F5D3}"/>
              </a:ext>
            </a:extLst>
          </p:cNvPr>
          <p:cNvSpPr>
            <a:spLocks noGrp="1"/>
          </p:cNvSpPr>
          <p:nvPr/>
        </p:nvSpPr>
        <p:spPr>
          <a:xfrm>
            <a:off x="5353050" y="1691848"/>
            <a:ext cx="27146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00" b="1">
                <a:solidFill>
                  <a:srgbClr val="B7C9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dirty="0">
                <a:solidFill>
                  <a:srgbClr val="B7C96B"/>
                </a:solidFill>
                <a:latin typeface="Bitstream Charter"/>
                <a:ea typeface="Bitstream Charter"/>
                <a:cs typeface="Bitstream Charter"/>
              </a:rPr>
              <a:t>COMFORT AND COOLING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5E89D3F5-5366-4EDF-BDB5-A3E20545C89B}"/>
              </a:ext>
            </a:extLst>
          </p:cNvPr>
          <p:cNvSpPr>
            <a:spLocks noGrp="1"/>
          </p:cNvSpPr>
          <p:nvPr/>
        </p:nvSpPr>
        <p:spPr>
          <a:xfrm>
            <a:off x="5353050" y="1977598"/>
            <a:ext cx="2714625" cy="514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6092"/>
          </a:bodyPr>
          <a:lstStyle/>
          <a:p>
            <a:pPr algn="l">
              <a:def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00" b="1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More space for lactating cows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13A08DD-62C5-4F75-B115-06EE92B6D694}"/>
              </a:ext>
            </a:extLst>
          </p:cNvPr>
          <p:cNvSpPr>
            <a:spLocks noGrp="1"/>
          </p:cNvSpPr>
          <p:nvPr/>
        </p:nvSpPr>
        <p:spPr>
          <a:xfrm>
            <a:off x="5353050" y="2549098"/>
            <a:ext cx="2714625" cy="781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lnSpcReduction="10000"/>
          </a:bodyPr>
          <a:lstStyle/>
          <a:p>
            <a:pPr algn="l">
              <a:defRPr sz="1200" b="0">
                <a:solidFill>
                  <a:srgbClr val="DDE5D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dirty="0">
                <a:solidFill>
                  <a:srgbClr val="DDE5DF"/>
                </a:solidFill>
                <a:latin typeface="Bitstream Charter"/>
                <a:ea typeface="Bitstream Charter"/>
                <a:cs typeface="Bitstream Charter"/>
              </a:rPr>
              <a:t>Fans </a:t>
            </a:r>
            <a:r>
              <a:rPr lang="it-IT" sz="1200" dirty="0">
                <a:solidFill>
                  <a:srgbClr val="DDE5DF"/>
                </a:solidFill>
                <a:latin typeface="Bitstream Charter"/>
                <a:ea typeface="Bitstream Charter"/>
                <a:cs typeface="Bitstream Charter"/>
              </a:rPr>
              <a:t>increase speed with temperature and humidity change</a:t>
            </a:r>
            <a:r>
              <a:rPr sz="1200" b="0" dirty="0">
                <a:solidFill>
                  <a:srgbClr val="DDE5DF"/>
                </a:solidFill>
                <a:latin typeface="Bitstream Charter"/>
                <a:ea typeface="Bitstream Charter"/>
                <a:cs typeface="Bitstream Charter"/>
              </a:rPr>
              <a:t>. Presence sensors activate sprinklers only when cows are at the feed bunk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4C68838E-3B02-4529-A4F8-3F39E39250E1}"/>
              </a:ext>
            </a:extLst>
          </p:cNvPr>
          <p:cNvSpPr>
            <a:spLocks noGrp="1"/>
          </p:cNvSpPr>
          <p:nvPr/>
        </p:nvSpPr>
        <p:spPr>
          <a:xfrm>
            <a:off x="8477250" y="1663273"/>
            <a:ext cx="2857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00" b="1">
                <a:solidFill>
                  <a:srgbClr val="B7C9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dirty="0">
                <a:solidFill>
                  <a:srgbClr val="B7C96B"/>
                </a:solidFill>
                <a:latin typeface="Bitstream Charter"/>
                <a:ea typeface="Bitstream Charter"/>
                <a:cs typeface="Bitstream Charter"/>
              </a:rPr>
              <a:t>MILKING AND HANDLING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D91E86A4-D873-4469-A238-0B127AA2541A}"/>
              </a:ext>
            </a:extLst>
          </p:cNvPr>
          <p:cNvSpPr>
            <a:spLocks noGrp="1"/>
          </p:cNvSpPr>
          <p:nvPr/>
        </p:nvSpPr>
        <p:spPr>
          <a:xfrm>
            <a:off x="8477250" y="1977598"/>
            <a:ext cx="2857500" cy="514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6642"/>
          </a:bodyPr>
          <a:lstStyle/>
          <a:p>
            <a:pPr algn="l">
              <a:def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00" b="1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18+18 parallel milking</a:t>
            </a:r>
            <a:r>
              <a:rPr lang="it-IT" sz="1600" b="1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 parlour</a:t>
            </a:r>
            <a:endParaRPr sz="1600" b="1" dirty="0">
              <a:solidFill>
                <a:srgbClr val="FFFFFF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22F13C4-DCC4-45C6-A751-A2E05B4EFD65}"/>
              </a:ext>
            </a:extLst>
          </p:cNvPr>
          <p:cNvSpPr>
            <a:spLocks noGrp="1"/>
          </p:cNvSpPr>
          <p:nvPr/>
        </p:nvSpPr>
        <p:spPr>
          <a:xfrm>
            <a:off x="8477250" y="2549098"/>
            <a:ext cx="2857500" cy="781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200" b="0">
                <a:solidFill>
                  <a:srgbClr val="DDE5D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dirty="0">
                <a:solidFill>
                  <a:srgbClr val="DDE5DF"/>
                </a:solidFill>
                <a:latin typeface="Bitstream Charter"/>
                <a:ea typeface="Bitstream Charter"/>
                <a:cs typeface="Bitstream Charter"/>
              </a:rPr>
              <a:t>A sorting gate directs cows to a multipurpose pen for treatment, regrouping or drying off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F911B762-4455-427A-81F3-B6E0D1B527A6}"/>
              </a:ext>
            </a:extLst>
          </p:cNvPr>
          <p:cNvSpPr>
            <a:spLocks noGrp="1"/>
          </p:cNvSpPr>
          <p:nvPr/>
        </p:nvSpPr>
        <p:spPr>
          <a:xfrm>
            <a:off x="5353050" y="3606373"/>
            <a:ext cx="5981700" cy="19050"/>
          </a:xfrm>
          <a:prstGeom prst="rect">
            <a:avLst/>
          </a:prstGeom>
          <a:solidFill>
            <a:srgbClr val="527468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F21423C0-CE99-401D-A180-EB72CCFF73DD}"/>
              </a:ext>
            </a:extLst>
          </p:cNvPr>
          <p:cNvSpPr>
            <a:spLocks noGrp="1"/>
          </p:cNvSpPr>
          <p:nvPr/>
        </p:nvSpPr>
        <p:spPr>
          <a:xfrm>
            <a:off x="5353050" y="3901648"/>
            <a:ext cx="2714625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00" b="1">
                <a:solidFill>
                  <a:srgbClr val="B7C9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dirty="0">
                <a:solidFill>
                  <a:srgbClr val="B7C96B"/>
                </a:solidFill>
                <a:latin typeface="Bitstream Charter"/>
                <a:ea typeface="Bitstream Charter"/>
                <a:cs typeface="Bitstream Charter"/>
              </a:rPr>
              <a:t>STAFF COMFORT AND SAFETY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16068837-9680-41BE-99A6-5D8439B2E3B2}"/>
              </a:ext>
            </a:extLst>
          </p:cNvPr>
          <p:cNvSpPr>
            <a:spLocks noGrp="1"/>
          </p:cNvSpPr>
          <p:nvPr/>
        </p:nvSpPr>
        <p:spPr>
          <a:xfrm>
            <a:off x="5353050" y="4187398"/>
            <a:ext cx="28575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Better working conditions</a:t>
            </a:r>
            <a:r>
              <a:rPr lang="it-IT" sz="1500" b="1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 for </a:t>
            </a:r>
            <a:r>
              <a:rPr lang="en-GB" sz="1500" b="1" noProof="0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our </a:t>
            </a:r>
            <a:r>
              <a:rPr lang="it-IT" sz="1500" b="1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13 </a:t>
            </a:r>
            <a:r>
              <a:rPr lang="en-GB" sz="1500" b="1" noProof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employees</a:t>
            </a:r>
            <a:endParaRPr sz="1500" b="1" dirty="0">
              <a:solidFill>
                <a:srgbClr val="FFFFFF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638423C3-183F-44BB-8F15-D45759891B4D}"/>
              </a:ext>
            </a:extLst>
          </p:cNvPr>
          <p:cNvSpPr>
            <a:spLocks noGrp="1"/>
          </p:cNvSpPr>
          <p:nvPr/>
        </p:nvSpPr>
        <p:spPr>
          <a:xfrm>
            <a:off x="5353050" y="4756376"/>
            <a:ext cx="2714625" cy="9144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200" b="0">
                <a:solidFill>
                  <a:srgbClr val="DDE5D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dirty="0">
                <a:solidFill>
                  <a:srgbClr val="DDE5DF"/>
                </a:solidFill>
                <a:latin typeface="Bitstream Charter"/>
                <a:ea typeface="Bitstream Charter"/>
                <a:cs typeface="Bitstream Charter"/>
              </a:rPr>
              <a:t>Wider spaces, safer animal handling and a layout designed to reduce physical strain and operational risks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47C679C8-047F-454D-B721-E74E4200BB0A}"/>
              </a:ext>
            </a:extLst>
          </p:cNvPr>
          <p:cNvSpPr>
            <a:spLocks noGrp="1"/>
          </p:cNvSpPr>
          <p:nvPr/>
        </p:nvSpPr>
        <p:spPr>
          <a:xfrm>
            <a:off x="8477250" y="3901648"/>
            <a:ext cx="285750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900" b="1">
                <a:solidFill>
                  <a:srgbClr val="B7C9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dirty="0">
                <a:solidFill>
                  <a:srgbClr val="B7C96B"/>
                </a:solidFill>
                <a:latin typeface="Bitstream Charter"/>
                <a:ea typeface="Bitstream Charter"/>
                <a:cs typeface="Bitstream Charter"/>
              </a:rPr>
              <a:t>WATER REUSE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5E7DF59C-A53A-4437-91FA-380153FA0804}"/>
              </a:ext>
            </a:extLst>
          </p:cNvPr>
          <p:cNvSpPr>
            <a:spLocks noGrp="1"/>
          </p:cNvSpPr>
          <p:nvPr/>
        </p:nvSpPr>
        <p:spPr>
          <a:xfrm>
            <a:off x="8477250" y="4187398"/>
            <a:ext cx="2857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Warm water recovered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4A7FBF75-FE07-4935-96E4-4652D8FEA4E1}"/>
              </a:ext>
            </a:extLst>
          </p:cNvPr>
          <p:cNvSpPr>
            <a:spLocks noGrp="1"/>
          </p:cNvSpPr>
          <p:nvPr/>
        </p:nvSpPr>
        <p:spPr>
          <a:xfrm>
            <a:off x="8467725" y="4756376"/>
            <a:ext cx="2857500" cy="9144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200" b="0">
                <a:solidFill>
                  <a:srgbClr val="DDE5D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dirty="0">
                <a:solidFill>
                  <a:srgbClr val="DDE5DF"/>
                </a:solidFill>
                <a:latin typeface="Bitstream Charter"/>
                <a:ea typeface="Bitstream Charter"/>
                <a:cs typeface="Bitstream Charter"/>
              </a:rPr>
              <a:t>Heat recovered during milk cooling provides warm drinking water and supplies other barn uses</a:t>
            </a:r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AFF50C10-CA46-6F73-05CE-EE8F1BCA2D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71" r="22094"/>
          <a:stretch>
            <a:fillRect/>
          </a:stretch>
        </p:blipFill>
        <p:spPr>
          <a:xfrm>
            <a:off x="601112" y="1056874"/>
            <a:ext cx="4362774" cy="517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157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>
            <a:extLst>
              <a:ext uri="{FF2B5EF4-FFF2-40B4-BE49-F238E27FC236}">
                <a16:creationId xmlns:a16="http://schemas.microsoft.com/office/drawing/2014/main" id="{BDFE41FF-BBF1-40D7-9325-963EA8CFF87F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rPr>
              <a:t>Continuous data supports daily decisions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196EF2E-8D79-4513-8761-ED0B43E02A2B}"/>
              </a:ext>
            </a:extLst>
          </p:cNvPr>
          <p:cNvSpPr>
            <a:spLocks noGrp="1"/>
          </p:cNvSpPr>
          <p:nvPr/>
        </p:nvSpPr>
        <p:spPr>
          <a:xfrm>
            <a:off x="11096625" y="419100"/>
            <a:ext cx="4762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200" b="1">
                <a:solidFill>
                  <a:srgbClr val="52746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527468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4DDC3DE-7CEF-444C-AF69-AA1C10A3FEAB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10972800" cy="19050"/>
          </a:xfrm>
          <a:prstGeom prst="rect">
            <a:avLst/>
          </a:prstGeom>
          <a:solidFill>
            <a:srgbClr val="DDE5D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31305C24-90DE-48D8-80A3-D60D92414EA0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3619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667" lnSpcReduction="10000"/>
          </a:bodyPr>
          <a:lstStyle/>
          <a:p>
            <a:pPr algn="l">
              <a:defRPr sz="750" b="1">
                <a:solidFill>
                  <a:srgbClr val="68736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1">
                <a:solidFill>
                  <a:srgbClr val="68736F"/>
                </a:solidFill>
                <a:latin typeface="Bitstream Charter"/>
                <a:ea typeface="Bitstream Charter"/>
                <a:cs typeface="Bitstream Charter"/>
              </a:rPr>
              <a:t>CASCINA BOSCO  •  STRASBOURG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222068B-C8BC-4732-A27E-57DB3AB70B8E}"/>
              </a:ext>
            </a:extLst>
          </p:cNvPr>
          <p:cNvSpPr>
            <a:spLocks noGrp="1"/>
          </p:cNvSpPr>
          <p:nvPr/>
        </p:nvSpPr>
        <p:spPr>
          <a:xfrm>
            <a:off x="609600" y="1238250"/>
            <a:ext cx="40957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rPr>
              <a:t>Milk data at every milking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CAE6CB9-6016-472A-A953-A852DD8E929A}"/>
              </a:ext>
            </a:extLst>
          </p:cNvPr>
          <p:cNvSpPr>
            <a:spLocks noGrp="1"/>
          </p:cNvSpPr>
          <p:nvPr/>
        </p:nvSpPr>
        <p:spPr>
          <a:xfrm>
            <a:off x="609600" y="1714500"/>
            <a:ext cx="4095750" cy="876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425" b="0">
                <a:solidFill>
                  <a:srgbClr val="68736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68736F"/>
                </a:solidFill>
                <a:latin typeface="Bitstream Charter"/>
                <a:ea typeface="Bitstream Charter"/>
                <a:cs typeface="Bitstream Charter"/>
              </a:rPr>
              <a:t>Yield, fat, protein, lactose, conductivity and blood detection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4949E10C-364E-477D-BC90-B800FDEC8945}"/>
              </a:ext>
            </a:extLst>
          </p:cNvPr>
          <p:cNvSpPr>
            <a:spLocks noGrp="1"/>
          </p:cNvSpPr>
          <p:nvPr/>
        </p:nvSpPr>
        <p:spPr>
          <a:xfrm flipH="1">
            <a:off x="4812031" y="1162050"/>
            <a:ext cx="45719" cy="1466850"/>
          </a:xfrm>
          <a:prstGeom prst="rect">
            <a:avLst/>
          </a:prstGeom>
          <a:solidFill>
            <a:srgbClr val="DDE5D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AA0FE3E7-173D-4C85-933F-E8FFD91A0DBF}"/>
              </a:ext>
            </a:extLst>
          </p:cNvPr>
          <p:cNvSpPr>
            <a:spLocks noGrp="1"/>
          </p:cNvSpPr>
          <p:nvPr/>
        </p:nvSpPr>
        <p:spPr>
          <a:xfrm>
            <a:off x="5314950" y="1238250"/>
            <a:ext cx="4762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rPr>
              <a:t>Cow data throughout the day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EC5D174-5CA9-439A-98D9-930297CFA5E9}"/>
              </a:ext>
            </a:extLst>
          </p:cNvPr>
          <p:cNvSpPr>
            <a:spLocks noGrp="1"/>
          </p:cNvSpPr>
          <p:nvPr/>
        </p:nvSpPr>
        <p:spPr>
          <a:xfrm>
            <a:off x="5314950" y="1714500"/>
            <a:ext cx="5524500" cy="9144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425" b="0">
                <a:solidFill>
                  <a:srgbClr val="68736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dirty="0">
                <a:solidFill>
                  <a:srgbClr val="68736F"/>
                </a:solidFill>
                <a:latin typeface="Bitstream Charter"/>
                <a:ea typeface="Bitstream Charter"/>
                <a:cs typeface="Bitstream Charter"/>
              </a:rPr>
              <a:t>Collars and antennas continuously monitor rumination, feed intake and activity linked to health and heat detection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1EEFC03-13CF-45AD-A720-EAFBC483B977}"/>
              </a:ext>
            </a:extLst>
          </p:cNvPr>
          <p:cNvSpPr>
            <a:spLocks noGrp="1"/>
          </p:cNvSpPr>
          <p:nvPr/>
        </p:nvSpPr>
        <p:spPr>
          <a:xfrm>
            <a:off x="609600" y="3105150"/>
            <a:ext cx="10229850" cy="19050"/>
          </a:xfrm>
          <a:prstGeom prst="rect">
            <a:avLst/>
          </a:prstGeom>
          <a:solidFill>
            <a:srgbClr val="B7C96B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908A2198-1140-4657-BC52-F1ABA63D3DEC}"/>
              </a:ext>
            </a:extLst>
          </p:cNvPr>
          <p:cNvSpPr>
            <a:spLocks noGrp="1"/>
          </p:cNvSpPr>
          <p:nvPr/>
        </p:nvSpPr>
        <p:spPr>
          <a:xfrm>
            <a:off x="609600" y="3667125"/>
            <a:ext cx="6173755" cy="819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100" b="1">
                <a:solidFill>
                  <a:srgbClr val="18201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 dirty="0">
                <a:solidFill>
                  <a:srgbClr val="18201E"/>
                </a:solidFill>
                <a:latin typeface="Bitstream Charter"/>
                <a:ea typeface="Bitstream Charter"/>
                <a:cs typeface="Bitstream Charter"/>
              </a:rPr>
              <a:t>Data allows the team to identify animals </a:t>
            </a:r>
            <a:r>
              <a:rPr lang="it-IT" sz="2100" b="1" dirty="0">
                <a:solidFill>
                  <a:srgbClr val="18201E"/>
                </a:solidFill>
                <a:latin typeface="Bitstream Charter"/>
                <a:ea typeface="Bitstream Charter"/>
                <a:cs typeface="Bitstream Charter"/>
              </a:rPr>
              <a:t>in </a:t>
            </a:r>
            <a:r>
              <a:rPr lang="en-GB" sz="2100" b="1" noProof="0" dirty="0">
                <a:solidFill>
                  <a:srgbClr val="18201E"/>
                </a:solidFill>
                <a:latin typeface="Bitstream Charter"/>
                <a:ea typeface="Bitstream Charter"/>
                <a:cs typeface="Bitstream Charter"/>
              </a:rPr>
              <a:t>need of care </a:t>
            </a:r>
            <a:r>
              <a:rPr sz="2100" b="1" dirty="0">
                <a:solidFill>
                  <a:srgbClr val="18201E"/>
                </a:solidFill>
                <a:latin typeface="Bitstream Charter"/>
                <a:ea typeface="Bitstream Charter"/>
                <a:cs typeface="Bitstream Charter"/>
              </a:rPr>
              <a:t>earlier</a:t>
            </a:r>
            <a:r>
              <a:rPr lang="it-IT" sz="2100" b="1" dirty="0">
                <a:solidFill>
                  <a:srgbClr val="18201E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sz="2100" b="1" dirty="0">
                <a:solidFill>
                  <a:srgbClr val="18201E"/>
                </a:solidFill>
                <a:latin typeface="Bitstream Charter"/>
                <a:ea typeface="Bitstream Charter"/>
                <a:cs typeface="Bitstream Charter"/>
              </a:rPr>
              <a:t>and focus attention where it is needed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C8BF2B3F-398A-FBCD-7F24-85F7123FDE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531" t="9981" r="10813" b="8762"/>
          <a:stretch>
            <a:fillRect/>
          </a:stretch>
        </p:blipFill>
        <p:spPr>
          <a:xfrm>
            <a:off x="6848671" y="3528521"/>
            <a:ext cx="3919182" cy="2537918"/>
          </a:xfrm>
          <a:prstGeom prst="rect">
            <a:avLst/>
          </a:prstGeom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E28DEF21-4596-4BC1-82C2-FDA4FB2AB578}"/>
              </a:ext>
            </a:extLst>
          </p:cNvPr>
          <p:cNvSpPr>
            <a:spLocks noGrp="1"/>
          </p:cNvSpPr>
          <p:nvPr/>
        </p:nvSpPr>
        <p:spPr>
          <a:xfrm>
            <a:off x="609600" y="4781550"/>
            <a:ext cx="5524500" cy="9144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425" b="0">
                <a:solidFill>
                  <a:srgbClr val="68736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US" sz="1425" b="0" noProof="0" dirty="0">
                <a:solidFill>
                  <a:srgbClr val="68736F"/>
                </a:solidFill>
                <a:latin typeface="Bitstream Charter"/>
                <a:ea typeface="Bitstream Charter"/>
                <a:cs typeface="Bitstream Charter"/>
              </a:rPr>
              <a:t>The infrastructure also allowed further innovation after the RDP project, including AI monitoring systems and an automated feed-pushing robot</a:t>
            </a:r>
          </a:p>
        </p:txBody>
      </p:sp>
    </p:spTree>
    <p:extLst>
      <p:ext uri="{BB962C8B-B14F-4D97-AF65-F5344CB8AC3E}">
        <p14:creationId xmlns:p14="http://schemas.microsoft.com/office/powerpoint/2010/main" val="2097104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tangolo 19">
            <a:extLst>
              <a:ext uri="{FF2B5EF4-FFF2-40B4-BE49-F238E27FC236}">
                <a16:creationId xmlns:a16="http://schemas.microsoft.com/office/drawing/2014/main" id="{1FCCC0B4-23FF-4BDF-B61C-3CC61E435C3C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rPr>
              <a:t>Innovation beyond the barn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B8C2210-47F5-4A95-8FB3-39ED76BF6FB8}"/>
              </a:ext>
            </a:extLst>
          </p:cNvPr>
          <p:cNvSpPr>
            <a:spLocks noGrp="1"/>
          </p:cNvSpPr>
          <p:nvPr/>
        </p:nvSpPr>
        <p:spPr>
          <a:xfrm>
            <a:off x="11096625" y="419100"/>
            <a:ext cx="4762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200" b="1">
                <a:solidFill>
                  <a:srgbClr val="52746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527468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92419FF-B1DB-45FE-9E71-B6E94A1331CC}"/>
              </a:ext>
            </a:extLst>
          </p:cNvPr>
          <p:cNvSpPr>
            <a:spLocks noGrp="1"/>
          </p:cNvSpPr>
          <p:nvPr/>
        </p:nvSpPr>
        <p:spPr>
          <a:xfrm>
            <a:off x="609600" y="6438900"/>
            <a:ext cx="10972800" cy="19050"/>
          </a:xfrm>
          <a:prstGeom prst="rect">
            <a:avLst/>
          </a:prstGeom>
          <a:solidFill>
            <a:srgbClr val="DDE5DF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CB4C2BA-21B7-4DF9-A758-D1F7402566F2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361950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667" lnSpcReduction="10000"/>
          </a:bodyPr>
          <a:lstStyle/>
          <a:p>
            <a:pPr algn="l">
              <a:defRPr sz="750" b="1">
                <a:solidFill>
                  <a:srgbClr val="68736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1">
                <a:solidFill>
                  <a:srgbClr val="68736F"/>
                </a:solidFill>
                <a:latin typeface="Bitstream Charter"/>
                <a:ea typeface="Bitstream Charter"/>
                <a:cs typeface="Bitstream Charter"/>
              </a:rPr>
              <a:t>CASCINA BOSCO  •  STRASBOURG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5E116BE-FA15-47A9-B942-7C779ACD6002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40957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950" b="1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it-IT" sz="1950" b="1" dirty="0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rPr>
              <a:t>Vertical </a:t>
            </a:r>
            <a:r>
              <a:rPr sz="1950" b="1" dirty="0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rPr>
              <a:t>tillage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A6E3C03-1664-4E14-84C5-FB9FC554BF60}"/>
              </a:ext>
            </a:extLst>
          </p:cNvPr>
          <p:cNvSpPr>
            <a:spLocks noGrp="1"/>
          </p:cNvSpPr>
          <p:nvPr/>
        </p:nvSpPr>
        <p:spPr>
          <a:xfrm>
            <a:off x="609600" y="1714500"/>
            <a:ext cx="4476750" cy="1066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00" b="0">
                <a:solidFill>
                  <a:srgbClr val="68736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 dirty="0">
                <a:solidFill>
                  <a:srgbClr val="68736F"/>
                </a:solidFill>
                <a:latin typeface="Bitstream Charter"/>
                <a:ea typeface="Bitstream Charter"/>
                <a:cs typeface="Bitstream Charter"/>
              </a:rPr>
              <a:t>Minimum soil disturbance supports more efficient field operations and a gradual move towards reduced tillage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261D4EB7-2B53-4F54-9209-F68DC78DFC4F}"/>
              </a:ext>
            </a:extLst>
          </p:cNvPr>
          <p:cNvSpPr>
            <a:spLocks noGrp="1"/>
          </p:cNvSpPr>
          <p:nvPr/>
        </p:nvSpPr>
        <p:spPr>
          <a:xfrm>
            <a:off x="6451731" y="1200150"/>
            <a:ext cx="447675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950" b="1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it-IT" sz="1950" b="1" dirty="0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rPr>
              <a:t>Field </a:t>
            </a:r>
            <a:r>
              <a:rPr sz="1950" b="1" dirty="0">
                <a:solidFill>
                  <a:srgbClr val="183F35"/>
                </a:solidFill>
                <a:latin typeface="Bitstream Charter"/>
                <a:ea typeface="Bitstream Charter"/>
                <a:cs typeface="Bitstream Charter"/>
              </a:rPr>
              <a:t>monitoring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8043FBCA-567B-E9C1-71FF-08846F44719B}"/>
              </a:ext>
            </a:extLst>
          </p:cNvPr>
          <p:cNvSpPr>
            <a:spLocks noGrp="1"/>
          </p:cNvSpPr>
          <p:nvPr/>
        </p:nvSpPr>
        <p:spPr>
          <a:xfrm>
            <a:off x="5695950" y="1676400"/>
            <a:ext cx="2929890" cy="1066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00" b="0">
                <a:solidFill>
                  <a:srgbClr val="68736F"/>
                </a:solidFill>
                <a:latin typeface="Bitstream Charter"/>
                <a:ea typeface="Bitstream Charter"/>
                <a:cs typeface="Bitstream Charter"/>
              </a:defRPr>
            </a:pPr>
            <a:endParaRPr lang="it-IT" sz="1500" b="0" dirty="0">
              <a:solidFill>
                <a:srgbClr val="68736F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21CC26EF-F932-8C5C-65F6-F3C134D91404}"/>
              </a:ext>
            </a:extLst>
          </p:cNvPr>
          <p:cNvSpPr>
            <a:spLocks noGrp="1"/>
          </p:cNvSpPr>
          <p:nvPr/>
        </p:nvSpPr>
        <p:spPr>
          <a:xfrm>
            <a:off x="6442410" y="1714500"/>
            <a:ext cx="4476750" cy="1066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500" b="0">
                <a:solidFill>
                  <a:srgbClr val="68736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GB" sz="1500" b="0" noProof="0" dirty="0">
                <a:solidFill>
                  <a:srgbClr val="68736F"/>
                </a:solidFill>
                <a:latin typeface="Bitstream Charter"/>
                <a:ea typeface="Bitstream Charter"/>
                <a:cs typeface="Bitstream Charter"/>
              </a:rPr>
              <a:t>Field data improves the timing of irrigation, crop protection and other operations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103DE50C-2D2A-282A-7E46-706F0A1F58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14"/>
          <a:stretch>
            <a:fillRect/>
          </a:stretch>
        </p:blipFill>
        <p:spPr>
          <a:xfrm>
            <a:off x="6995553" y="2478048"/>
            <a:ext cx="3075450" cy="3708725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9DEFD990-1F19-CAF4-06C3-C31AF2A956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67" y="2633376"/>
            <a:ext cx="4494181" cy="3398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062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F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EC93B571-D395-4E62-82C3-8774513EC8B4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102870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it-IT" sz="2550" b="1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Rural Development Programme: a</a:t>
            </a:r>
            <a:r>
              <a:rPr sz="2550" b="1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 policy worth preserving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C1EBE6C-6EA8-4384-B1B6-5A5135063E6D}"/>
              </a:ext>
            </a:extLst>
          </p:cNvPr>
          <p:cNvSpPr>
            <a:spLocks noGrp="1"/>
          </p:cNvSpPr>
          <p:nvPr/>
        </p:nvSpPr>
        <p:spPr>
          <a:xfrm>
            <a:off x="11096625" y="419100"/>
            <a:ext cx="47625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200" b="1">
                <a:solidFill>
                  <a:srgbClr val="B7C9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B7C96B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8124FEA-4906-4736-B821-699DFBBF876D}"/>
              </a:ext>
            </a:extLst>
          </p:cNvPr>
          <p:cNvSpPr>
            <a:spLocks noGrp="1"/>
          </p:cNvSpPr>
          <p:nvPr/>
        </p:nvSpPr>
        <p:spPr>
          <a:xfrm>
            <a:off x="609600" y="1181100"/>
            <a:ext cx="104775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2250" b="1">
                <a:solidFill>
                  <a:srgbClr val="B7C9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00" b="1" dirty="0">
                <a:solidFill>
                  <a:srgbClr val="B7C96B"/>
                </a:solidFill>
                <a:latin typeface="Bitstream Charter"/>
                <a:ea typeface="Bitstream Charter"/>
                <a:cs typeface="Bitstream Charter"/>
              </a:rPr>
              <a:t>RDP support covered a</a:t>
            </a:r>
            <a:r>
              <a:rPr lang="it-IT" sz="2000" b="1" dirty="0" err="1">
                <a:solidFill>
                  <a:srgbClr val="B7C96B"/>
                </a:solidFill>
                <a:latin typeface="Bitstream Charter"/>
                <a:ea typeface="Bitstream Charter"/>
                <a:cs typeface="Bitstream Charter"/>
              </a:rPr>
              <a:t>pproximately</a:t>
            </a:r>
            <a:r>
              <a:rPr sz="2000" b="1" dirty="0">
                <a:solidFill>
                  <a:srgbClr val="B7C96B"/>
                </a:solidFill>
                <a:latin typeface="Bitstream Charter"/>
                <a:ea typeface="Bitstream Charter"/>
                <a:cs typeface="Bitstream Charter"/>
              </a:rPr>
              <a:t> 23% of our investment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5DAE9D20-10D7-47B5-8522-953B30E1CDC0}"/>
              </a:ext>
            </a:extLst>
          </p:cNvPr>
          <p:cNvSpPr>
            <a:spLocks noGrp="1"/>
          </p:cNvSpPr>
          <p:nvPr/>
        </p:nvSpPr>
        <p:spPr>
          <a:xfrm>
            <a:off x="609600" y="1866900"/>
            <a:ext cx="10477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21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US" sz="2000" b="1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It helped our family commit approximately €4.5 million to the future of the farm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E3DABC6-11B2-466F-BDC8-0A5AA5C52532}"/>
              </a:ext>
            </a:extLst>
          </p:cNvPr>
          <p:cNvSpPr>
            <a:spLocks noGrp="1"/>
          </p:cNvSpPr>
          <p:nvPr/>
        </p:nvSpPr>
        <p:spPr>
          <a:xfrm>
            <a:off x="609600" y="2755248"/>
            <a:ext cx="10096500" cy="881069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defRPr sz="2100" b="0">
                <a:solidFill>
                  <a:srgbClr val="DDE5D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00" b="0" dirty="0">
                <a:solidFill>
                  <a:srgbClr val="DDE5DF"/>
                </a:solidFill>
                <a:latin typeface="Bitstream Charter"/>
                <a:ea typeface="Bitstream Charter"/>
                <a:cs typeface="Bitstream Charter"/>
              </a:rPr>
              <a:t>Dedicated agricultural investment support reduces risk, </a:t>
            </a:r>
            <a:r>
              <a:rPr sz="2000" b="0" dirty="0" err="1">
                <a:solidFill>
                  <a:srgbClr val="DDE5DF"/>
                </a:solidFill>
                <a:latin typeface="Bitstream Charter"/>
                <a:ea typeface="Bitstream Charter"/>
                <a:cs typeface="Bitstream Charter"/>
              </a:rPr>
              <a:t>mobilises</a:t>
            </a:r>
            <a:r>
              <a:rPr sz="2000" b="0" dirty="0">
                <a:solidFill>
                  <a:srgbClr val="DDE5DF"/>
                </a:solidFill>
                <a:latin typeface="Bitstream Charter"/>
                <a:ea typeface="Bitstream Charter"/>
                <a:cs typeface="Bitstream Charter"/>
              </a:rPr>
              <a:t> private capital and</a:t>
            </a:r>
            <a:r>
              <a:rPr lang="en-US" sz="2000" b="0" dirty="0">
                <a:solidFill>
                  <a:srgbClr val="DDE5DF"/>
                </a:solidFill>
                <a:latin typeface="Bitstream Charter"/>
                <a:ea typeface="Bitstream Charter"/>
                <a:cs typeface="Bitstream Charter"/>
              </a:rPr>
              <a:t> fosters generational renewal by</a:t>
            </a:r>
            <a:r>
              <a:rPr sz="2000" b="0" dirty="0">
                <a:solidFill>
                  <a:srgbClr val="DDE5DF"/>
                </a:solidFill>
                <a:latin typeface="Bitstream Charter"/>
                <a:ea typeface="Bitstream Charter"/>
                <a:cs typeface="Bitstream Charter"/>
              </a:rPr>
              <a:t> giv</a:t>
            </a:r>
            <a:r>
              <a:rPr lang="en-US" sz="2000" b="0" dirty="0">
                <a:solidFill>
                  <a:srgbClr val="DDE5DF"/>
                </a:solidFill>
                <a:latin typeface="Bitstream Charter"/>
                <a:ea typeface="Bitstream Charter"/>
                <a:cs typeface="Bitstream Charter"/>
              </a:rPr>
              <a:t>ing</a:t>
            </a:r>
            <a:r>
              <a:rPr sz="2000" b="0" dirty="0">
                <a:solidFill>
                  <a:srgbClr val="DDE5DF"/>
                </a:solidFill>
                <a:latin typeface="Bitstream Charter"/>
                <a:ea typeface="Bitstream Charter"/>
                <a:cs typeface="Bitstream Charter"/>
              </a:rPr>
              <a:t> </a:t>
            </a:r>
            <a:r>
              <a:rPr lang="it-IT" sz="2000" b="0" dirty="0" err="1">
                <a:solidFill>
                  <a:srgbClr val="DDE5DF"/>
                </a:solidFill>
                <a:latin typeface="Bitstream Charter"/>
                <a:ea typeface="Bitstream Charter"/>
                <a:cs typeface="Bitstream Charter"/>
              </a:rPr>
              <a:t>young</a:t>
            </a:r>
            <a:r>
              <a:rPr lang="it-IT" sz="2000" b="0" dirty="0">
                <a:solidFill>
                  <a:srgbClr val="DDE5DF"/>
                </a:solidFill>
                <a:latin typeface="Bitstream Charter"/>
                <a:ea typeface="Bitstream Charter"/>
                <a:cs typeface="Bitstream Charter"/>
              </a:rPr>
              <a:t> farmers</a:t>
            </a:r>
            <a:r>
              <a:rPr sz="2000" b="0" dirty="0">
                <a:solidFill>
                  <a:srgbClr val="DDE5DF"/>
                </a:solidFill>
                <a:latin typeface="Bitstream Charter"/>
                <a:ea typeface="Bitstream Charter"/>
                <a:cs typeface="Bitstream Charter"/>
              </a:rPr>
              <a:t> the confidence to take responsibility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D3B8D23B-1C22-4AD6-AB82-650513B85749}"/>
              </a:ext>
            </a:extLst>
          </p:cNvPr>
          <p:cNvSpPr>
            <a:spLocks noGrp="1"/>
          </p:cNvSpPr>
          <p:nvPr/>
        </p:nvSpPr>
        <p:spPr>
          <a:xfrm>
            <a:off x="681136" y="3686291"/>
            <a:ext cx="10300996" cy="45720"/>
          </a:xfrm>
          <a:prstGeom prst="rect">
            <a:avLst/>
          </a:prstGeom>
          <a:solidFill>
            <a:srgbClr val="D69B3A"/>
          </a:solidFill>
          <a:ln w="0"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7A05057C-EEC8-401F-849E-30A557199384}"/>
              </a:ext>
            </a:extLst>
          </p:cNvPr>
          <p:cNvSpPr>
            <a:spLocks noGrp="1"/>
          </p:cNvSpPr>
          <p:nvPr/>
        </p:nvSpPr>
        <p:spPr>
          <a:xfrm>
            <a:off x="558595" y="3881738"/>
            <a:ext cx="10776155" cy="200869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22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Future European farmers deserve the same opportunity</a:t>
            </a:r>
            <a:r>
              <a:rPr lang="en-US" sz="2400" b="1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, but the reality is that the Commission’s proposal for the future CAP reduces its budget by 22% </a:t>
            </a:r>
          </a:p>
          <a:p>
            <a:pPr>
              <a:defRPr sz="22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endParaRPr lang="en-US" sz="2400" b="1" dirty="0">
              <a:solidFill>
                <a:srgbClr val="FFFFFF"/>
              </a:solidFill>
              <a:latin typeface="Bitstream Charter"/>
              <a:ea typeface="Bitstream Charter"/>
              <a:cs typeface="Bitstream Charter"/>
            </a:endParaRPr>
          </a:p>
          <a:p>
            <a:pPr>
              <a:defRPr sz="22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US" sz="2400" b="1" dirty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How will it be possible to attract new farmers under these conditions?</a:t>
            </a:r>
            <a:endParaRPr sz="2400" b="1" dirty="0">
              <a:solidFill>
                <a:srgbClr val="FFFFFF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F2EF1904-20B7-4A63-A7D4-2DAA9F8FBB3C}"/>
              </a:ext>
            </a:extLst>
          </p:cNvPr>
          <p:cNvSpPr>
            <a:spLocks noGrp="1"/>
          </p:cNvSpPr>
          <p:nvPr/>
        </p:nvSpPr>
        <p:spPr>
          <a:xfrm>
            <a:off x="10096500" y="6153150"/>
            <a:ext cx="14287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defRPr sz="975" b="1">
                <a:solidFill>
                  <a:srgbClr val="B7C96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00" b="1" dirty="0">
                <a:solidFill>
                  <a:srgbClr val="B7C96B"/>
                </a:solidFill>
                <a:latin typeface="Bitstream Charter"/>
                <a:ea typeface="Bitstream Charter"/>
                <a:cs typeface="Bitstream Charter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66354886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33ECE7D218324CB664EC22BC5A00F5" ma:contentTypeVersion="12" ma:contentTypeDescription="Create a new document." ma:contentTypeScope="" ma:versionID="29d93b867bc437452fc778b7a38fdb07">
  <xsd:schema xmlns:xsd="http://www.w3.org/2001/XMLSchema" xmlns:xs="http://www.w3.org/2001/XMLSchema" xmlns:p="http://schemas.microsoft.com/office/2006/metadata/properties" xmlns:ns2="dd78e52c-1ac8-4f13-becd-8aa706541dd1" xmlns:ns3="a88c4397-8cdb-498a-a5d4-8521d32c71ed" targetNamespace="http://schemas.microsoft.com/office/2006/metadata/properties" ma:root="true" ma:fieldsID="7f2e878cc652c001d74009a7d9bc758a" ns2:_="" ns3:_="">
    <xsd:import namespace="dd78e52c-1ac8-4f13-becd-8aa706541dd1"/>
    <xsd:import namespace="a88c4397-8cdb-498a-a5d4-8521d32c71e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78e52c-1ac8-4f13-becd-8aa706541d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ef5579ac-e3c6-442f-a0dd-09a5585d49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8c4397-8cdb-498a-a5d4-8521d32c71ed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90007eee-47fd-4718-a496-57ad59d18693}" ma:internalName="TaxCatchAll" ma:showField="CatchAllData" ma:web="a88c4397-8cdb-498a-a5d4-8521d32c71e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88c4397-8cdb-498a-a5d4-8521d32c71ed" xsi:nil="true"/>
    <lcf76f155ced4ddcb4097134ff3c332f xmlns="dd78e52c-1ac8-4f13-becd-8aa706541dd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F960140-E543-41B3-BB29-23E7F9285145}"/>
</file>

<file path=customXml/itemProps2.xml><?xml version="1.0" encoding="utf-8"?>
<ds:datastoreItem xmlns:ds="http://schemas.openxmlformats.org/officeDocument/2006/customXml" ds:itemID="{877CBE7B-34A5-4617-BE1B-21A46C83E6D6}"/>
</file>

<file path=customXml/itemProps3.xml><?xml version="1.0" encoding="utf-8"?>
<ds:datastoreItem xmlns:ds="http://schemas.openxmlformats.org/officeDocument/2006/customXml" ds:itemID="{28708F86-5AD9-4501-996F-7EB634E8C241}"/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578</Words>
  <Application>Microsoft Office PowerPoint</Application>
  <DocSecurity>0</DocSecurity>
  <PresentationFormat>Widescreen</PresentationFormat>
  <Paragraphs>84</Paragraphs>
  <Slides>8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2" baseType="lpstr">
      <vt:lpstr>Arial</vt:lpstr>
      <vt:lpstr>Bitstream Charter</vt:lpstr>
      <vt:lpstr>Calibri</vt:lpstr>
      <vt:lpstr>ChatGPT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Azienda Agricola Bosco</cp:lastModifiedBy>
  <cp:revision>4</cp:revision>
  <dcterms:created xsi:type="dcterms:W3CDTF">2026-09-23T14:52:20Z</dcterms:created>
  <dcterms:modified xsi:type="dcterms:W3CDTF">2026-09-25T14:08:48Z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0x010100CB33ECE7D218324CB664EC22BC5A00F5</vt:lpwstr>
  </property>
</Properties>
</file>