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.xml" ContentType="application/vnd.openxmlformats-officedocument.presentationml.notesSlid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7" r:id="rId2"/>
    <p:sldId id="281" r:id="rId3"/>
    <p:sldId id="280" r:id="rId4"/>
    <p:sldId id="282" r:id="rId5"/>
    <p:sldId id="287" r:id="rId6"/>
    <p:sldId id="284" r:id="rId7"/>
    <p:sldId id="285" r:id="rId8"/>
    <p:sldId id="286" r:id="rId9"/>
    <p:sldId id="666" r:id="rId10"/>
    <p:sldId id="665" r:id="rId1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1824"/>
  </p:normalViewPr>
  <p:slideViewPr>
    <p:cSldViewPr snapToGrid="0">
      <p:cViewPr varScale="1">
        <p:scale>
          <a:sx n="106" d="100"/>
          <a:sy n="106" d="100"/>
        </p:scale>
        <p:origin x="133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28C3B6-47E8-234E-B239-7AE95D84BD01}" type="datetimeFigureOut">
              <a:rPr lang="es-ES" smtClean="0"/>
              <a:t>26/1/26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7968A9-16B5-7A45-B681-400BF0A14E5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5381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Good </a:t>
            </a:r>
            <a:r>
              <a:rPr lang="es-ES" dirty="0" err="1"/>
              <a:t>mornign</a:t>
            </a:r>
            <a:r>
              <a:rPr lang="es-ES" dirty="0"/>
              <a:t> </a:t>
            </a:r>
            <a:r>
              <a:rPr lang="es-ES" dirty="0" err="1"/>
              <a:t>everone</a:t>
            </a:r>
            <a:r>
              <a:rPr lang="es-ES" dirty="0"/>
              <a:t> and </a:t>
            </a:r>
            <a:r>
              <a:rPr lang="es-ES" dirty="0" err="1"/>
              <a:t>thank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organizers</a:t>
            </a:r>
            <a:r>
              <a:rPr lang="es-ES" dirty="0"/>
              <a:t> </a:t>
            </a:r>
            <a:r>
              <a:rPr lang="es-ES" dirty="0" err="1"/>
              <a:t>for</a:t>
            </a:r>
            <a:r>
              <a:rPr lang="es-ES" dirty="0"/>
              <a:t> </a:t>
            </a:r>
            <a:r>
              <a:rPr lang="es-ES" dirty="0" err="1"/>
              <a:t>giving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opportinity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contribute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this</a:t>
            </a:r>
            <a:r>
              <a:rPr lang="es-ES" dirty="0"/>
              <a:t> sesión </a:t>
            </a:r>
            <a:r>
              <a:rPr lang="es-ES" dirty="0" err="1"/>
              <a:t>rtoday</a:t>
            </a:r>
            <a:r>
              <a:rPr lang="es-ES" dirty="0"/>
              <a:t>. I Will </a:t>
            </a:r>
            <a:r>
              <a:rPr lang="es-ES" dirty="0" err="1"/>
              <a:t>present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main</a:t>
            </a:r>
            <a:r>
              <a:rPr lang="es-ES" dirty="0"/>
              <a:t> </a:t>
            </a:r>
            <a:r>
              <a:rPr lang="es-ES" dirty="0" err="1"/>
              <a:t>ascpects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use </a:t>
            </a:r>
            <a:r>
              <a:rPr lang="es-ES" dirty="0" err="1"/>
              <a:t>of</a:t>
            </a:r>
            <a:r>
              <a:rPr lang="es-ES" dirty="0"/>
              <a:t> </a:t>
            </a:r>
            <a:r>
              <a:rPr lang="es-ES" dirty="0" err="1"/>
              <a:t>feed</a:t>
            </a:r>
            <a:r>
              <a:rPr lang="es-ES" dirty="0"/>
              <a:t> </a:t>
            </a:r>
            <a:r>
              <a:rPr lang="es-ES" dirty="0" err="1"/>
              <a:t>additievs</a:t>
            </a:r>
            <a:r>
              <a:rPr lang="es-ES" dirty="0"/>
              <a:t> in </a:t>
            </a:r>
            <a:r>
              <a:rPr lang="es-ES" dirty="0" err="1"/>
              <a:t>relation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7968A9-16B5-7A45-B681-400BF0A14E52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6075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6C62EA-2A86-E146-975B-D5FBAE75F965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8870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AD8BC4-7915-52F3-EA7A-7C66709C47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FB9662D-B362-6301-1194-26090B65D7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BF8BB2D-8CA4-310E-5D57-6B125C593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A9796-2365-874B-9C37-8D5F533C642B}" type="datetimeFigureOut">
              <a:rPr lang="es-ES" smtClean="0"/>
              <a:t>26/1/26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3950002-CF49-911B-4A4E-AC0A569E2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AFF3E71-B09F-B9CA-3B7B-7817F0B7C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89D12-E0B7-0E4E-84E8-9E77C780D6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5921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4D12A4-0D24-0581-3DA1-43F0370EF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A9909C8-6D79-3612-6D5B-9EBDBB056D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5EDFF2D-5757-8B33-B559-A88E0E5AB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A9796-2365-874B-9C37-8D5F533C642B}" type="datetimeFigureOut">
              <a:rPr lang="es-ES" smtClean="0"/>
              <a:t>26/1/26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274BEE-7A71-43C3-A419-D54D5FF21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24C4AA-226B-1E38-6085-C4FCCC112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89D12-E0B7-0E4E-84E8-9E77C780D6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6179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216791-AAA3-5AE4-01ED-5F16141B8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C1780A-DDFC-A73E-E649-D7D3350D6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73DA422-4D5F-3B4C-15E6-4F0B70C7F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A9796-2365-874B-9C37-8D5F533C642B}" type="datetimeFigureOut">
              <a:rPr lang="es-ES" smtClean="0"/>
              <a:t>26/1/26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E45DD53-D7E7-EF7D-F7F4-C41574261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4A0EB61-7846-7719-8A17-A98F251A3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89D12-E0B7-0E4E-84E8-9E77C780D6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439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D106CC-F44B-6324-22CA-E04EF854B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85D1922-9EB3-0E0B-E33D-CB562AF763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F0FDCAE-56B2-689B-769F-23026EB1EB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F07B996-3059-497E-DF6B-26EBECC4E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A9796-2365-874B-9C37-8D5F533C642B}" type="datetimeFigureOut">
              <a:rPr lang="es-ES" smtClean="0"/>
              <a:t>26/1/26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095D9D5-D115-040B-7BBC-FBD98AAEB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75CDD4-F51C-9CFA-116C-9EA704B94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89D12-E0B7-0E4E-84E8-9E77C780D6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8890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11CE4D-2329-4DC4-B561-89EC0FC4E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50B11C0-9041-70E1-9922-148F930D27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1778055-2559-6911-DF24-AE27F6C888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1369062-F601-77A2-B05F-06C1C7F829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78CD8EC-E306-8900-2BDB-AB7A21E374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171C6C9-7C98-E9D7-483C-CC38C57CD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A9796-2365-874B-9C37-8D5F533C642B}" type="datetimeFigureOut">
              <a:rPr lang="es-ES" smtClean="0"/>
              <a:t>26/1/26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B35CB2C-45F9-E9BD-E403-DE5380871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5CF4042-26F1-B5E5-8CDB-85F9C8933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89D12-E0B7-0E4E-84E8-9E77C780D6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175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912326-DB66-D88E-898F-F97114544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A29B9EF-BF2B-4D81-6FE0-4D3A680BF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A9796-2365-874B-9C37-8D5F533C642B}" type="datetimeFigureOut">
              <a:rPr lang="es-ES" smtClean="0"/>
              <a:t>26/1/26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DC5563A-C87B-B9E1-3017-31E4C9A0F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CC5CE5A-EA73-C859-48BE-C5777F617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89D12-E0B7-0E4E-84E8-9E77C780D6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3844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D3E281-F92C-E706-23CA-336D5847D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A9796-2365-874B-9C37-8D5F533C642B}" type="datetimeFigureOut">
              <a:rPr lang="es-ES" smtClean="0"/>
              <a:t>26/1/26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2C4E00C-A84B-0A74-7438-EF092D539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78DAA6-FBD2-BEDE-06FB-789F4EA6B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89D12-E0B7-0E4E-84E8-9E77C780D6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8617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3F8118-BACE-19D9-132B-748726E57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00A89D7-6372-80B2-EFBF-EC0E5FCBEB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A05D1EF-84F6-53C0-5AAF-AB5BEDE39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DDA0071-8BF6-283D-0C6A-E85EA6471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A9796-2365-874B-9C37-8D5F533C642B}" type="datetimeFigureOut">
              <a:rPr lang="es-ES" smtClean="0"/>
              <a:t>26/1/26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338402B-C8E4-999E-3A3C-930C28F40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8530CA-029E-011B-4562-10D245795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89D12-E0B7-0E4E-84E8-9E77C780D6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7015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D1CB66-E0F0-8315-9E38-D7393E079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A74E0B7-EF50-EB8C-41EF-D26E2AF29D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C047D37-9694-134B-90C9-40CFE7645D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82BE821-3CCE-391C-0EEB-ED1498A06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A9796-2365-874B-9C37-8D5F533C642B}" type="datetimeFigureOut">
              <a:rPr lang="es-ES" smtClean="0"/>
              <a:t>26/1/26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EAA6420-E152-27C0-71A8-CA4B69BA9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826BE65-96E8-33FA-C402-A040943A6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89D12-E0B7-0E4E-84E8-9E77C780D6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7644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C1E94A-4880-1758-E528-FA2DBD356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B0961B0-316C-57B6-51D8-8940D9D93F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80E0050-A1F5-CA0B-6841-0DD4037CF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A9796-2365-874B-9C37-8D5F533C642B}" type="datetimeFigureOut">
              <a:rPr lang="es-ES" smtClean="0"/>
              <a:t>26/1/26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BB93FF8-A219-A5DB-28E6-CDDE47A69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9B8A3A9-0C52-B43A-A735-399C51061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89D12-E0B7-0E4E-84E8-9E77C780D6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466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4D2050B-4BAF-D7DC-A8B4-94034C2D5E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C0F1D16-457B-C991-891C-83B56DE570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C60339-89FA-B493-8EC5-6C67F5B28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A9796-2365-874B-9C37-8D5F533C642B}" type="datetimeFigureOut">
              <a:rPr lang="es-ES" smtClean="0"/>
              <a:t>26/1/26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8FCA66B-D564-FFC1-FA04-9DF4B8DA0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0145C78-8D77-D180-39B2-F7BBE22AB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89D12-E0B7-0E4E-84E8-9E77C780D6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3109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8DEBC28-D20C-2177-420B-9D289D379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D4C658D-1742-C2C3-F761-46AF121C21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6EC9538-AFCA-61C4-07F0-AC2437648F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0A9796-2365-874B-9C37-8D5F533C642B}" type="datetimeFigureOut">
              <a:rPr lang="es-ES" smtClean="0"/>
              <a:t>26/1/26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470BF5-F687-7DDD-B239-F2BEF74D1E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9173F73-B695-86E6-13A1-1DD568B10B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489D12-E0B7-0E4E-84E8-9E77C780D6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9305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david.yanez@eez.csic.es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tif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jpe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20.png"/><Relationship Id="rId4" Type="http://schemas.openxmlformats.org/officeDocument/2006/relationships/hyperlink" Target="mailto:david.yanez@eez.csic.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0B0597AB-780E-AC3F-50B8-C7CD549A138D}"/>
              </a:ext>
            </a:extLst>
          </p:cNvPr>
          <p:cNvSpPr txBox="1"/>
          <p:nvPr/>
        </p:nvSpPr>
        <p:spPr>
          <a:xfrm>
            <a:off x="985266" y="881094"/>
            <a:ext cx="102214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err="1">
                <a:solidFill>
                  <a:schemeClr val="tx2">
                    <a:lumMod val="75000"/>
                  </a:schemeClr>
                </a:solidFill>
              </a:rPr>
              <a:t>The</a:t>
            </a:r>
            <a:r>
              <a:rPr lang="es-ES" sz="3200" b="1" dirty="0">
                <a:solidFill>
                  <a:schemeClr val="tx2">
                    <a:lumMod val="75000"/>
                  </a:schemeClr>
                </a:solidFill>
              </a:rPr>
              <a:t> role </a:t>
            </a:r>
            <a:r>
              <a:rPr lang="es-ES" sz="3200" b="1" dirty="0" err="1">
                <a:solidFill>
                  <a:schemeClr val="tx2">
                    <a:lumMod val="75000"/>
                  </a:schemeClr>
                </a:solidFill>
              </a:rPr>
              <a:t>of</a:t>
            </a:r>
            <a:r>
              <a:rPr lang="es-ES" sz="32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ES" sz="3200" b="1" dirty="0" err="1">
                <a:solidFill>
                  <a:schemeClr val="tx2">
                    <a:lumMod val="75000"/>
                  </a:schemeClr>
                </a:solidFill>
              </a:rPr>
              <a:t>feed</a:t>
            </a:r>
            <a:r>
              <a:rPr lang="es-ES" sz="32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ES" sz="3200" b="1" dirty="0" err="1">
                <a:solidFill>
                  <a:schemeClr val="tx2">
                    <a:lumMod val="75000"/>
                  </a:schemeClr>
                </a:solidFill>
              </a:rPr>
              <a:t>additives</a:t>
            </a:r>
            <a:r>
              <a:rPr lang="es-ES" sz="3200" b="1" dirty="0">
                <a:solidFill>
                  <a:schemeClr val="tx2">
                    <a:lumMod val="75000"/>
                  </a:schemeClr>
                </a:solidFill>
              </a:rPr>
              <a:t> in </a:t>
            </a:r>
            <a:r>
              <a:rPr lang="es-ES" sz="3200" b="1" dirty="0" err="1">
                <a:solidFill>
                  <a:schemeClr val="tx2">
                    <a:lumMod val="75000"/>
                  </a:schemeClr>
                </a:solidFill>
              </a:rPr>
              <a:t>reducing</a:t>
            </a:r>
            <a:r>
              <a:rPr lang="es-ES" sz="32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ES" sz="3200" b="1" dirty="0" err="1">
                <a:solidFill>
                  <a:schemeClr val="tx2">
                    <a:lumMod val="75000"/>
                  </a:schemeClr>
                </a:solidFill>
              </a:rPr>
              <a:t>livestock</a:t>
            </a:r>
            <a:r>
              <a:rPr lang="es-ES" sz="32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ES" sz="3200" b="1" dirty="0" err="1">
                <a:solidFill>
                  <a:schemeClr val="tx2">
                    <a:lumMod val="75000"/>
                  </a:schemeClr>
                </a:solidFill>
              </a:rPr>
              <a:t>emissions</a:t>
            </a:r>
            <a:r>
              <a:rPr lang="es-ES" sz="32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5EF82CD1-8331-65BB-B705-53AD64E6D4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3337" y="6230040"/>
            <a:ext cx="2308663" cy="565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901C5B0-E164-7E98-5D1E-B131FCA4B1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6993" y="2169612"/>
            <a:ext cx="6125013" cy="28876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4D5E522-F498-65F5-7A2A-ED7A78DC92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2236" y="3975563"/>
            <a:ext cx="1012130" cy="8564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4BE54566-B093-F5B7-2A8F-5038B8B845EC}"/>
              </a:ext>
            </a:extLst>
          </p:cNvPr>
          <p:cNvSpPr txBox="1"/>
          <p:nvPr/>
        </p:nvSpPr>
        <p:spPr>
          <a:xfrm>
            <a:off x="3453817" y="5463239"/>
            <a:ext cx="42513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David Yáñez-Ruiz</a:t>
            </a:r>
          </a:p>
          <a:p>
            <a:r>
              <a:rPr lang="es-ES" dirty="0" err="1"/>
              <a:t>Spanish</a:t>
            </a:r>
            <a:r>
              <a:rPr lang="es-ES" dirty="0"/>
              <a:t> </a:t>
            </a:r>
            <a:r>
              <a:rPr lang="es-ES" dirty="0" err="1"/>
              <a:t>National</a:t>
            </a:r>
            <a:r>
              <a:rPr lang="es-ES" dirty="0"/>
              <a:t> </a:t>
            </a:r>
            <a:r>
              <a:rPr lang="es-ES" dirty="0" err="1"/>
              <a:t>Research</a:t>
            </a:r>
            <a:r>
              <a:rPr lang="es-ES" dirty="0"/>
              <a:t> Council, CSIC</a:t>
            </a:r>
          </a:p>
          <a:p>
            <a:endParaRPr lang="es-ES" dirty="0"/>
          </a:p>
          <a:p>
            <a:r>
              <a:rPr lang="es-ES" dirty="0">
                <a:hlinkClick r:id="rId6"/>
              </a:rPr>
              <a:t>david.yanez@eez.csic.es</a:t>
            </a:r>
            <a:r>
              <a:rPr lang="es-ES" dirty="0"/>
              <a:t>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A725A08-18DE-F4BB-4E16-61F7121439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5623476"/>
            <a:ext cx="1275664" cy="122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768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C710E250-4B95-E6E0-E571-204A63387065}"/>
              </a:ext>
            </a:extLst>
          </p:cNvPr>
          <p:cNvSpPr/>
          <p:nvPr/>
        </p:nvSpPr>
        <p:spPr>
          <a:xfrm>
            <a:off x="0" y="0"/>
            <a:ext cx="12192000" cy="8289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Picture 4" descr="Logotipo del CSIC">
            <a:extLst>
              <a:ext uri="{FF2B5EF4-FFF2-40B4-BE49-F238E27FC236}">
                <a16:creationId xmlns:a16="http://schemas.microsoft.com/office/drawing/2014/main" id="{FBC7E1E8-B39F-7654-80BE-AB8ED16434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2918" y="0"/>
            <a:ext cx="509081" cy="864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38E2331-3F63-98B8-3892-1342A72049B1}"/>
              </a:ext>
            </a:extLst>
          </p:cNvPr>
          <p:cNvSpPr txBox="1"/>
          <p:nvPr/>
        </p:nvSpPr>
        <p:spPr>
          <a:xfrm>
            <a:off x="308919" y="140083"/>
            <a:ext cx="9153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err="1"/>
              <a:t>Enteric</a:t>
            </a:r>
            <a:r>
              <a:rPr lang="es-ES" sz="3200" dirty="0"/>
              <a:t> </a:t>
            </a:r>
            <a:r>
              <a:rPr lang="es-ES" sz="3200" dirty="0" err="1"/>
              <a:t>methane</a:t>
            </a:r>
            <a:r>
              <a:rPr lang="es-ES" sz="3200" dirty="0"/>
              <a:t> </a:t>
            </a:r>
            <a:r>
              <a:rPr lang="es-ES" sz="3200" dirty="0" err="1"/>
              <a:t>emissions</a:t>
            </a:r>
            <a:endParaRPr lang="es-ES" sz="3200" dirty="0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CC309E6D-A5AA-60BE-160D-FFFDC9BD22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8291" y="1195189"/>
            <a:ext cx="6709719" cy="5450324"/>
          </a:xfrm>
          <a:prstGeom prst="rect">
            <a:avLst/>
          </a:prstGeom>
        </p:spPr>
      </p:pic>
      <p:sp>
        <p:nvSpPr>
          <p:cNvPr id="29" name="Rectángulo redondeado 28">
            <a:extLst>
              <a:ext uri="{FF2B5EF4-FFF2-40B4-BE49-F238E27FC236}">
                <a16:creationId xmlns:a16="http://schemas.microsoft.com/office/drawing/2014/main" id="{5004B3F6-C792-4692-BFDF-30BC80042686}"/>
              </a:ext>
            </a:extLst>
          </p:cNvPr>
          <p:cNvSpPr/>
          <p:nvPr/>
        </p:nvSpPr>
        <p:spPr>
          <a:xfrm>
            <a:off x="6660292" y="4930346"/>
            <a:ext cx="2038865" cy="38305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Abrir corchete 29">
            <a:extLst>
              <a:ext uri="{FF2B5EF4-FFF2-40B4-BE49-F238E27FC236}">
                <a16:creationId xmlns:a16="http://schemas.microsoft.com/office/drawing/2014/main" id="{0979C133-BA0E-9221-948B-4B5D64D7E6A5}"/>
              </a:ext>
            </a:extLst>
          </p:cNvPr>
          <p:cNvSpPr/>
          <p:nvPr/>
        </p:nvSpPr>
        <p:spPr>
          <a:xfrm flipH="1">
            <a:off x="4811344" y="4374291"/>
            <a:ext cx="74141" cy="1878227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32" name="Conector recto de flecha 31">
            <a:extLst>
              <a:ext uri="{FF2B5EF4-FFF2-40B4-BE49-F238E27FC236}">
                <a16:creationId xmlns:a16="http://schemas.microsoft.com/office/drawing/2014/main" id="{96F156EB-B8EE-D846-DF88-0728C2A5C744}"/>
              </a:ext>
            </a:extLst>
          </p:cNvPr>
          <p:cNvCxnSpPr/>
          <p:nvPr/>
        </p:nvCxnSpPr>
        <p:spPr>
          <a:xfrm>
            <a:off x="5053914" y="5121875"/>
            <a:ext cx="1445740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uadroTexto 32">
            <a:extLst>
              <a:ext uri="{FF2B5EF4-FFF2-40B4-BE49-F238E27FC236}">
                <a16:creationId xmlns:a16="http://schemas.microsoft.com/office/drawing/2014/main" id="{C02B4661-86C8-050D-BA93-8C3F08C1330E}"/>
              </a:ext>
            </a:extLst>
          </p:cNvPr>
          <p:cNvSpPr txBox="1"/>
          <p:nvPr/>
        </p:nvSpPr>
        <p:spPr>
          <a:xfrm>
            <a:off x="8798010" y="4944072"/>
            <a:ext cx="3744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49 %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total </a:t>
            </a:r>
            <a:r>
              <a:rPr lang="es-ES" dirty="0" err="1"/>
              <a:t>agricultural</a:t>
            </a:r>
            <a:r>
              <a:rPr lang="es-ES" dirty="0"/>
              <a:t> </a:t>
            </a:r>
            <a:r>
              <a:rPr lang="es-ES" dirty="0" err="1"/>
              <a:t>emissions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16698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>
            <a:extLst>
              <a:ext uri="{FF2B5EF4-FFF2-40B4-BE49-F238E27FC236}">
                <a16:creationId xmlns:a16="http://schemas.microsoft.com/office/drawing/2014/main" id="{C191E2EC-3060-23F8-F5BC-A47D5FC560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124" y="5165854"/>
            <a:ext cx="880263" cy="880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Microbiota rumen1.mp4">
            <a:hlinkClick r:id="" action="ppaction://media"/>
            <a:extLst>
              <a:ext uri="{FF2B5EF4-FFF2-40B4-BE49-F238E27FC236}">
                <a16:creationId xmlns:a16="http://schemas.microsoft.com/office/drawing/2014/main" id="{A9A5CF0D-ABD8-5CD0-303C-A332F859DD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97394" y="1049338"/>
            <a:ext cx="4388091" cy="2468301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C710E250-4B95-E6E0-E571-204A63387065}"/>
              </a:ext>
            </a:extLst>
          </p:cNvPr>
          <p:cNvSpPr/>
          <p:nvPr/>
        </p:nvSpPr>
        <p:spPr>
          <a:xfrm>
            <a:off x="0" y="0"/>
            <a:ext cx="12192000" cy="8289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Picture 4" descr="Logotipo del CSIC">
            <a:extLst>
              <a:ext uri="{FF2B5EF4-FFF2-40B4-BE49-F238E27FC236}">
                <a16:creationId xmlns:a16="http://schemas.microsoft.com/office/drawing/2014/main" id="{FBC7E1E8-B39F-7654-80BE-AB8ED16434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2918" y="0"/>
            <a:ext cx="509081" cy="864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38E2331-3F63-98B8-3892-1342A72049B1}"/>
              </a:ext>
            </a:extLst>
          </p:cNvPr>
          <p:cNvSpPr txBox="1"/>
          <p:nvPr/>
        </p:nvSpPr>
        <p:spPr>
          <a:xfrm>
            <a:off x="308919" y="140083"/>
            <a:ext cx="9153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err="1"/>
              <a:t>Enteric</a:t>
            </a:r>
            <a:r>
              <a:rPr lang="es-ES" sz="3200" dirty="0"/>
              <a:t> </a:t>
            </a:r>
            <a:r>
              <a:rPr lang="es-ES" sz="3200" dirty="0" err="1"/>
              <a:t>methane</a:t>
            </a:r>
            <a:r>
              <a:rPr lang="es-ES" sz="3200" dirty="0"/>
              <a:t> </a:t>
            </a:r>
            <a:r>
              <a:rPr lang="es-ES" sz="3200" dirty="0" err="1"/>
              <a:t>emissions</a:t>
            </a:r>
            <a:endParaRPr lang="es-ES" sz="3200" dirty="0"/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040E286E-0892-55EF-F46D-B2969605DCA6}"/>
              </a:ext>
            </a:extLst>
          </p:cNvPr>
          <p:cNvSpPr/>
          <p:nvPr/>
        </p:nvSpPr>
        <p:spPr>
          <a:xfrm>
            <a:off x="5914257" y="5394078"/>
            <a:ext cx="630621" cy="16641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29" name="15 Grupo">
            <a:extLst>
              <a:ext uri="{FF2B5EF4-FFF2-40B4-BE49-F238E27FC236}">
                <a16:creationId xmlns:a16="http://schemas.microsoft.com/office/drawing/2014/main" id="{CF395114-1E24-030C-1C50-A5ECD11931E9}"/>
              </a:ext>
            </a:extLst>
          </p:cNvPr>
          <p:cNvGrpSpPr>
            <a:grpSpLocks/>
          </p:cNvGrpSpPr>
          <p:nvPr/>
        </p:nvGrpSpPr>
        <p:grpSpPr bwMode="auto">
          <a:xfrm>
            <a:off x="2897359" y="4585554"/>
            <a:ext cx="8106748" cy="1296988"/>
            <a:chOff x="351981" y="4652292"/>
            <a:chExt cx="8835211" cy="1296988"/>
          </a:xfrm>
        </p:grpSpPr>
        <p:sp>
          <p:nvSpPr>
            <p:cNvPr id="30" name="Oval 21">
              <a:extLst>
                <a:ext uri="{FF2B5EF4-FFF2-40B4-BE49-F238E27FC236}">
                  <a16:creationId xmlns:a16="http://schemas.microsoft.com/office/drawing/2014/main" id="{251C0B21-38BC-2426-CCD7-669A50357C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875" y="5012655"/>
              <a:ext cx="1800225" cy="93662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  <a:cs typeface="+mn-cs"/>
              </a:endParaRPr>
            </a:p>
          </p:txBody>
        </p:sp>
        <p:sp>
          <p:nvSpPr>
            <p:cNvPr id="31" name="Text Box 22">
              <a:extLst>
                <a:ext uri="{FF2B5EF4-FFF2-40B4-BE49-F238E27FC236}">
                  <a16:creationId xmlns:a16="http://schemas.microsoft.com/office/drawing/2014/main" id="{B32599F3-7386-8387-D84B-BBD63985B6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1981" y="5142698"/>
              <a:ext cx="1943101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sz="1600" b="1" dirty="0">
                  <a:latin typeface="Calibri" pitchFamily="34" charset="0"/>
                </a:rPr>
                <a:t>Carbohydrates</a:t>
              </a:r>
            </a:p>
            <a:p>
              <a:pPr algn="ctr">
                <a:spcBef>
                  <a:spcPct val="50000"/>
                </a:spcBef>
              </a:pPr>
              <a:r>
                <a:rPr lang="en-GB" sz="1600" b="1" dirty="0">
                  <a:latin typeface="Calibri" pitchFamily="34" charset="0"/>
                </a:rPr>
                <a:t>degradation</a:t>
              </a:r>
            </a:p>
          </p:txBody>
        </p:sp>
        <p:sp>
          <p:nvSpPr>
            <p:cNvPr id="32" name="Text Box 23">
              <a:extLst>
                <a:ext uri="{FF2B5EF4-FFF2-40B4-BE49-F238E27FC236}">
                  <a16:creationId xmlns:a16="http://schemas.microsoft.com/office/drawing/2014/main" id="{ACC4EEF1-945D-8CAF-1563-B82CC0E72C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30730" y="4652292"/>
              <a:ext cx="1081087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sz="1600" b="1" dirty="0">
                  <a:latin typeface="Calibri" pitchFamily="34" charset="0"/>
                </a:rPr>
                <a:t>CO</a:t>
              </a:r>
              <a:r>
                <a:rPr lang="en-GB" sz="1600" b="1" baseline="-25000" dirty="0">
                  <a:latin typeface="Calibri" pitchFamily="34" charset="0"/>
                </a:rPr>
                <a:t>2</a:t>
              </a:r>
            </a:p>
          </p:txBody>
        </p:sp>
        <p:sp>
          <p:nvSpPr>
            <p:cNvPr id="33" name="Text Box 24">
              <a:extLst>
                <a:ext uri="{FF2B5EF4-FFF2-40B4-BE49-F238E27FC236}">
                  <a16:creationId xmlns:a16="http://schemas.microsoft.com/office/drawing/2014/main" id="{8E0AF270-03FD-EC88-30B1-6EDE0ECEEC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32138" y="5515892"/>
              <a:ext cx="1081087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sz="1600" b="1">
                  <a:latin typeface="Calibri" pitchFamily="34" charset="0"/>
                </a:rPr>
                <a:t>H</a:t>
              </a:r>
              <a:r>
                <a:rPr lang="en-GB" sz="1600" b="1" baseline="-25000">
                  <a:latin typeface="Calibri" pitchFamily="34" charset="0"/>
                </a:rPr>
                <a:t>2</a:t>
              </a:r>
            </a:p>
          </p:txBody>
        </p:sp>
        <p:sp>
          <p:nvSpPr>
            <p:cNvPr id="34" name="Text Box 25">
              <a:extLst>
                <a:ext uri="{FF2B5EF4-FFF2-40B4-BE49-F238E27FC236}">
                  <a16:creationId xmlns:a16="http://schemas.microsoft.com/office/drawing/2014/main" id="{B3270C96-5939-67E8-8446-17982A26DB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06105" y="5277459"/>
              <a:ext cx="1081087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sz="3200" b="1" dirty="0">
                  <a:latin typeface="Calibri" pitchFamily="34" charset="0"/>
                </a:rPr>
                <a:t>CH</a:t>
              </a:r>
              <a:r>
                <a:rPr lang="en-GB" sz="3200" b="1" baseline="-25000" dirty="0">
                  <a:latin typeface="Calibri" pitchFamily="34" charset="0"/>
                </a:rPr>
                <a:t>4</a:t>
              </a:r>
            </a:p>
          </p:txBody>
        </p:sp>
        <p:sp>
          <p:nvSpPr>
            <p:cNvPr id="35" name="Freeform 26">
              <a:extLst>
                <a:ext uri="{FF2B5EF4-FFF2-40B4-BE49-F238E27FC236}">
                  <a16:creationId xmlns:a16="http://schemas.microsoft.com/office/drawing/2014/main" id="{1782216C-4E45-C082-71C7-DC80E49970B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3000" y="5576217"/>
              <a:ext cx="935038" cy="179388"/>
            </a:xfrm>
            <a:custGeom>
              <a:avLst/>
              <a:gdLst>
                <a:gd name="T0" fmla="*/ 0 w 589"/>
                <a:gd name="T1" fmla="*/ 84138 h 113"/>
                <a:gd name="T2" fmla="*/ 142875 w 589"/>
                <a:gd name="T3" fmla="*/ 11113 h 113"/>
                <a:gd name="T4" fmla="*/ 360363 w 589"/>
                <a:gd name="T5" fmla="*/ 155575 h 113"/>
                <a:gd name="T6" fmla="*/ 576263 w 589"/>
                <a:gd name="T7" fmla="*/ 11113 h 113"/>
                <a:gd name="T8" fmla="*/ 719138 w 589"/>
                <a:gd name="T9" fmla="*/ 155575 h 113"/>
                <a:gd name="T10" fmla="*/ 935038 w 589"/>
                <a:gd name="T11" fmla="*/ 155575 h 1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89"/>
                <a:gd name="T19" fmla="*/ 0 h 113"/>
                <a:gd name="T20" fmla="*/ 589 w 589"/>
                <a:gd name="T21" fmla="*/ 113 h 1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89" h="113">
                  <a:moveTo>
                    <a:pt x="0" y="53"/>
                  </a:moveTo>
                  <a:cubicBezTo>
                    <a:pt x="26" y="26"/>
                    <a:pt x="52" y="0"/>
                    <a:pt x="90" y="7"/>
                  </a:cubicBezTo>
                  <a:cubicBezTo>
                    <a:pt x="128" y="14"/>
                    <a:pt x="182" y="98"/>
                    <a:pt x="227" y="98"/>
                  </a:cubicBezTo>
                  <a:cubicBezTo>
                    <a:pt x="272" y="98"/>
                    <a:pt x="325" y="7"/>
                    <a:pt x="363" y="7"/>
                  </a:cubicBezTo>
                  <a:cubicBezTo>
                    <a:pt x="401" y="7"/>
                    <a:pt x="415" y="83"/>
                    <a:pt x="453" y="98"/>
                  </a:cubicBezTo>
                  <a:cubicBezTo>
                    <a:pt x="491" y="113"/>
                    <a:pt x="540" y="105"/>
                    <a:pt x="589" y="9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36" name="Line 27">
              <a:extLst>
                <a:ext uri="{FF2B5EF4-FFF2-40B4-BE49-F238E27FC236}">
                  <a16:creationId xmlns:a16="http://schemas.microsoft.com/office/drawing/2014/main" id="{99B623D4-4376-498F-6EAE-08B3FA728A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40200" y="5731792"/>
              <a:ext cx="7207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7" name="Freeform 28">
              <a:extLst>
                <a:ext uri="{FF2B5EF4-FFF2-40B4-BE49-F238E27FC236}">
                  <a16:creationId xmlns:a16="http://schemas.microsoft.com/office/drawing/2014/main" id="{D471A2F7-2696-F001-A382-8AE13FBB1AF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7942" y="5084092"/>
              <a:ext cx="581546" cy="541338"/>
            </a:xfrm>
            <a:custGeom>
              <a:avLst/>
              <a:gdLst>
                <a:gd name="T0" fmla="*/ 0 w 544"/>
                <a:gd name="T1" fmla="*/ 0 h 341"/>
                <a:gd name="T2" fmla="*/ 215900 w 544"/>
                <a:gd name="T3" fmla="*/ 288925 h 341"/>
                <a:gd name="T4" fmla="*/ 576262 w 544"/>
                <a:gd name="T5" fmla="*/ 504825 h 341"/>
                <a:gd name="T6" fmla="*/ 863600 w 544"/>
                <a:gd name="T7" fmla="*/ 504825 h 34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44"/>
                <a:gd name="T13" fmla="*/ 0 h 341"/>
                <a:gd name="T14" fmla="*/ 544 w 544"/>
                <a:gd name="T15" fmla="*/ 341 h 34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44" h="341">
                  <a:moveTo>
                    <a:pt x="0" y="0"/>
                  </a:moveTo>
                  <a:cubicBezTo>
                    <a:pt x="38" y="64"/>
                    <a:pt x="76" y="129"/>
                    <a:pt x="136" y="182"/>
                  </a:cubicBezTo>
                  <a:cubicBezTo>
                    <a:pt x="196" y="235"/>
                    <a:pt x="295" y="295"/>
                    <a:pt x="363" y="318"/>
                  </a:cubicBezTo>
                  <a:cubicBezTo>
                    <a:pt x="431" y="341"/>
                    <a:pt x="487" y="329"/>
                    <a:pt x="544" y="31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8" name="Oval 29">
              <a:extLst>
                <a:ext uri="{FF2B5EF4-FFF2-40B4-BE49-F238E27FC236}">
                  <a16:creationId xmlns:a16="http://schemas.microsoft.com/office/drawing/2014/main" id="{D859E685-7507-F050-8B6A-651A0D55EB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2362" y="5084092"/>
              <a:ext cx="2232025" cy="8636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  <a:cs typeface="+mn-cs"/>
              </a:endParaRPr>
            </a:p>
          </p:txBody>
        </p:sp>
        <p:sp>
          <p:nvSpPr>
            <p:cNvPr id="39" name="Text Box 30">
              <a:extLst>
                <a:ext uri="{FF2B5EF4-FFF2-40B4-BE49-F238E27FC236}">
                  <a16:creationId xmlns:a16="http://schemas.microsoft.com/office/drawing/2014/main" id="{DC1103D8-FEAC-9926-A8E9-89A0B51606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11751" y="5232592"/>
              <a:ext cx="1943101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b="1" dirty="0">
                  <a:latin typeface="Calibri" pitchFamily="34" charset="0"/>
                </a:rPr>
                <a:t>Methanogenic archaea</a:t>
              </a:r>
            </a:p>
          </p:txBody>
        </p:sp>
      </p:grpSp>
      <p:sp>
        <p:nvSpPr>
          <p:cNvPr id="40" name="Line 27">
            <a:extLst>
              <a:ext uri="{FF2B5EF4-FFF2-40B4-BE49-F238E27FC236}">
                <a16:creationId xmlns:a16="http://schemas.microsoft.com/office/drawing/2014/main" id="{5A107ADA-468B-2A73-2A64-ED0263709480}"/>
              </a:ext>
            </a:extLst>
          </p:cNvPr>
          <p:cNvSpPr>
            <a:spLocks noChangeShapeType="1"/>
          </p:cNvSpPr>
          <p:nvPr/>
        </p:nvSpPr>
        <p:spPr bwMode="auto">
          <a:xfrm>
            <a:off x="9302834" y="5494590"/>
            <a:ext cx="66130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pic>
        <p:nvPicPr>
          <p:cNvPr id="46" name="Imagen 45">
            <a:extLst>
              <a:ext uri="{FF2B5EF4-FFF2-40B4-BE49-F238E27FC236}">
                <a16:creationId xmlns:a16="http://schemas.microsoft.com/office/drawing/2014/main" id="{CD4C3F53-DC15-31AE-02B8-CB55C43AFA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1924" y="1082175"/>
            <a:ext cx="3104774" cy="2561550"/>
          </a:xfrm>
          <a:prstGeom prst="rect">
            <a:avLst/>
          </a:prstGeom>
          <a:effectLst>
            <a:softEdge rad="38100"/>
          </a:effectLst>
        </p:spPr>
      </p:pic>
      <p:grpSp>
        <p:nvGrpSpPr>
          <p:cNvPr id="59" name="Grupo 58">
            <a:extLst>
              <a:ext uri="{FF2B5EF4-FFF2-40B4-BE49-F238E27FC236}">
                <a16:creationId xmlns:a16="http://schemas.microsoft.com/office/drawing/2014/main" id="{21BA3AE2-5A81-9748-AC22-13F1E2C9ED39}"/>
              </a:ext>
            </a:extLst>
          </p:cNvPr>
          <p:cNvGrpSpPr/>
          <p:nvPr/>
        </p:nvGrpSpPr>
        <p:grpSpPr>
          <a:xfrm>
            <a:off x="3823071" y="6022301"/>
            <a:ext cx="4452552" cy="468824"/>
            <a:chOff x="3823071" y="6022301"/>
            <a:chExt cx="4452552" cy="468824"/>
          </a:xfrm>
        </p:grpSpPr>
        <p:cxnSp>
          <p:nvCxnSpPr>
            <p:cNvPr id="41" name="Conector recto de flecha 40">
              <a:extLst>
                <a:ext uri="{FF2B5EF4-FFF2-40B4-BE49-F238E27FC236}">
                  <a16:creationId xmlns:a16="http://schemas.microsoft.com/office/drawing/2014/main" id="{F70B03EB-AD39-EEED-13FA-C3A4E5263B1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23071" y="6022301"/>
              <a:ext cx="0" cy="468824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ector recto de flecha 48">
              <a:extLst>
                <a:ext uri="{FF2B5EF4-FFF2-40B4-BE49-F238E27FC236}">
                  <a16:creationId xmlns:a16="http://schemas.microsoft.com/office/drawing/2014/main" id="{64FD7C40-14AF-5A14-B742-77A5E803806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74160" y="6022301"/>
              <a:ext cx="0" cy="468824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ector recto de flecha 49">
              <a:extLst>
                <a:ext uri="{FF2B5EF4-FFF2-40B4-BE49-F238E27FC236}">
                  <a16:creationId xmlns:a16="http://schemas.microsoft.com/office/drawing/2014/main" id="{1A0DC0D6-0473-EDE8-B0E2-66ED7D456A8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75623" y="6022301"/>
              <a:ext cx="0" cy="468824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Forma libre 52">
            <a:extLst>
              <a:ext uri="{FF2B5EF4-FFF2-40B4-BE49-F238E27FC236}">
                <a16:creationId xmlns:a16="http://schemas.microsoft.com/office/drawing/2014/main" id="{382E1BBD-1F99-7702-E6ED-FA125EA55FEB}"/>
              </a:ext>
            </a:extLst>
          </p:cNvPr>
          <p:cNvSpPr/>
          <p:nvPr/>
        </p:nvSpPr>
        <p:spPr>
          <a:xfrm flipH="1">
            <a:off x="5090984" y="1896816"/>
            <a:ext cx="3196996" cy="464448"/>
          </a:xfrm>
          <a:custGeom>
            <a:avLst/>
            <a:gdLst>
              <a:gd name="connsiteX0" fmla="*/ 0 w 1804087"/>
              <a:gd name="connsiteY0" fmla="*/ 313971 h 313971"/>
              <a:gd name="connsiteX1" fmla="*/ 1025611 w 1804087"/>
              <a:gd name="connsiteY1" fmla="*/ 42122 h 313971"/>
              <a:gd name="connsiteX2" fmla="*/ 1804087 w 1804087"/>
              <a:gd name="connsiteY2" fmla="*/ 5052 h 313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04087" h="313971">
                <a:moveTo>
                  <a:pt x="0" y="313971"/>
                </a:moveTo>
                <a:cubicBezTo>
                  <a:pt x="362465" y="203789"/>
                  <a:pt x="724930" y="93608"/>
                  <a:pt x="1025611" y="42122"/>
                </a:cubicBezTo>
                <a:cubicBezTo>
                  <a:pt x="1326292" y="-9365"/>
                  <a:pt x="1565189" y="-2157"/>
                  <a:pt x="1804087" y="5052"/>
                </a:cubicBezTo>
              </a:path>
            </a:pathLst>
          </a:custGeom>
          <a:noFill/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17BB339-E193-F707-2C86-71275E937B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811" y="5233916"/>
            <a:ext cx="795602" cy="795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Line 27">
            <a:extLst>
              <a:ext uri="{FF2B5EF4-FFF2-40B4-BE49-F238E27FC236}">
                <a16:creationId xmlns:a16="http://schemas.microsoft.com/office/drawing/2014/main" id="{6E7724A1-1F12-E806-6E85-E7CA9F109C1F}"/>
              </a:ext>
            </a:extLst>
          </p:cNvPr>
          <p:cNvSpPr>
            <a:spLocks noChangeShapeType="1"/>
          </p:cNvSpPr>
          <p:nvPr/>
        </p:nvSpPr>
        <p:spPr bwMode="auto">
          <a:xfrm>
            <a:off x="2277250" y="5734854"/>
            <a:ext cx="66130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cxnSp>
        <p:nvCxnSpPr>
          <p:cNvPr id="56" name="Conector recto de flecha 55">
            <a:extLst>
              <a:ext uri="{FF2B5EF4-FFF2-40B4-BE49-F238E27FC236}">
                <a16:creationId xmlns:a16="http://schemas.microsoft.com/office/drawing/2014/main" id="{55A5CCEC-2CBB-4F6D-09AF-019B066256B8}"/>
              </a:ext>
            </a:extLst>
          </p:cNvPr>
          <p:cNvCxnSpPr/>
          <p:nvPr/>
        </p:nvCxnSpPr>
        <p:spPr>
          <a:xfrm>
            <a:off x="3731741" y="3731741"/>
            <a:ext cx="0" cy="85381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CuadroTexto 56">
            <a:extLst>
              <a:ext uri="{FF2B5EF4-FFF2-40B4-BE49-F238E27FC236}">
                <a16:creationId xmlns:a16="http://schemas.microsoft.com/office/drawing/2014/main" id="{FB2B3045-4573-5BBA-84A6-3AEB94E23543}"/>
              </a:ext>
            </a:extLst>
          </p:cNvPr>
          <p:cNvSpPr txBox="1"/>
          <p:nvPr/>
        </p:nvSpPr>
        <p:spPr>
          <a:xfrm>
            <a:off x="10012156" y="2129040"/>
            <a:ext cx="17576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i="1" dirty="0" err="1"/>
              <a:t>Methane</a:t>
            </a:r>
            <a:r>
              <a:rPr lang="es-ES" i="1" dirty="0"/>
              <a:t> </a:t>
            </a:r>
            <a:r>
              <a:rPr lang="es-ES" i="1" dirty="0" err="1"/>
              <a:t>is</a:t>
            </a:r>
            <a:r>
              <a:rPr lang="es-ES" i="1" dirty="0"/>
              <a:t> </a:t>
            </a:r>
            <a:r>
              <a:rPr lang="es-ES" i="1" dirty="0" err="1"/>
              <a:t>not</a:t>
            </a:r>
            <a:r>
              <a:rPr lang="es-ES" i="1" dirty="0"/>
              <a:t> </a:t>
            </a:r>
            <a:r>
              <a:rPr lang="es-ES" i="1" dirty="0" err="1"/>
              <a:t>produced</a:t>
            </a:r>
            <a:r>
              <a:rPr lang="es-ES" i="1" dirty="0"/>
              <a:t> </a:t>
            </a:r>
            <a:r>
              <a:rPr lang="es-ES" i="1" dirty="0" err="1"/>
              <a:t>by</a:t>
            </a:r>
            <a:r>
              <a:rPr lang="es-ES" i="1" dirty="0"/>
              <a:t> </a:t>
            </a:r>
            <a:r>
              <a:rPr lang="es-ES" i="1" dirty="0" err="1"/>
              <a:t>cows</a:t>
            </a:r>
            <a:r>
              <a:rPr lang="es-ES" i="1" dirty="0"/>
              <a:t> …..</a:t>
            </a:r>
          </a:p>
          <a:p>
            <a:r>
              <a:rPr lang="es-ES" i="1" dirty="0" err="1"/>
              <a:t>but</a:t>
            </a:r>
            <a:r>
              <a:rPr lang="es-ES" i="1" dirty="0"/>
              <a:t> </a:t>
            </a:r>
            <a:r>
              <a:rPr lang="es-ES" i="1" dirty="0" err="1"/>
              <a:t>by</a:t>
            </a:r>
            <a:r>
              <a:rPr lang="es-ES" i="1" dirty="0"/>
              <a:t> </a:t>
            </a:r>
            <a:r>
              <a:rPr lang="es-ES" b="1" i="1" dirty="0" err="1"/>
              <a:t>microbes</a:t>
            </a:r>
            <a:r>
              <a:rPr lang="es-ES" i="1" dirty="0"/>
              <a:t> in </a:t>
            </a:r>
            <a:r>
              <a:rPr lang="es-ES" i="1" dirty="0" err="1"/>
              <a:t>their</a:t>
            </a:r>
            <a:r>
              <a:rPr lang="es-ES" i="1" dirty="0"/>
              <a:t> </a:t>
            </a:r>
            <a:r>
              <a:rPr lang="es-ES" i="1" dirty="0" err="1"/>
              <a:t>digesitve</a:t>
            </a:r>
            <a:r>
              <a:rPr lang="es-ES" i="1" dirty="0"/>
              <a:t> </a:t>
            </a:r>
            <a:r>
              <a:rPr lang="es-ES" i="1" dirty="0" err="1"/>
              <a:t>system</a:t>
            </a:r>
            <a:endParaRPr lang="es-ES" i="1" dirty="0"/>
          </a:p>
        </p:txBody>
      </p:sp>
      <p:grpSp>
        <p:nvGrpSpPr>
          <p:cNvPr id="60" name="Grupo 59">
            <a:extLst>
              <a:ext uri="{FF2B5EF4-FFF2-40B4-BE49-F238E27FC236}">
                <a16:creationId xmlns:a16="http://schemas.microsoft.com/office/drawing/2014/main" id="{AF4FDB0E-4579-C7FE-36A5-FD1B891D9E4E}"/>
              </a:ext>
            </a:extLst>
          </p:cNvPr>
          <p:cNvGrpSpPr/>
          <p:nvPr/>
        </p:nvGrpSpPr>
        <p:grpSpPr>
          <a:xfrm>
            <a:off x="4637003" y="3446471"/>
            <a:ext cx="2496367" cy="1197673"/>
            <a:chOff x="4637003" y="3446471"/>
            <a:chExt cx="2496367" cy="1197673"/>
          </a:xfrm>
        </p:grpSpPr>
        <p:sp>
          <p:nvSpPr>
            <p:cNvPr id="51" name="Oval 21">
              <a:extLst>
                <a:ext uri="{FF2B5EF4-FFF2-40B4-BE49-F238E27FC236}">
                  <a16:creationId xmlns:a16="http://schemas.microsoft.com/office/drawing/2014/main" id="{05C5F6F2-1FF8-FB08-545A-9DB0B2BD64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1848" y="3446471"/>
              <a:ext cx="1651796" cy="707887"/>
            </a:xfrm>
            <a:prstGeom prst="ellipse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>
                <a:latin typeface="+mn-lt"/>
                <a:cs typeface="+mn-cs"/>
              </a:endParaRPr>
            </a:p>
          </p:txBody>
        </p:sp>
        <p:sp>
          <p:nvSpPr>
            <p:cNvPr id="52" name="Text Box 22">
              <a:extLst>
                <a:ext uri="{FF2B5EF4-FFF2-40B4-BE49-F238E27FC236}">
                  <a16:creationId xmlns:a16="http://schemas.microsoft.com/office/drawing/2014/main" id="{3C5FDF2B-1E58-DA02-F901-827A184FDE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50478" y="3446472"/>
              <a:ext cx="1782892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sz="1600" b="1" dirty="0">
                  <a:latin typeface="Calibri" pitchFamily="34" charset="0"/>
                </a:rPr>
                <a:t>Energy</a:t>
              </a:r>
            </a:p>
            <a:p>
              <a:pPr algn="ctr">
                <a:spcBef>
                  <a:spcPct val="50000"/>
                </a:spcBef>
              </a:pPr>
              <a:r>
                <a:rPr lang="en-GB" sz="1600" b="1" dirty="0">
                  <a:latin typeface="Calibri" pitchFamily="34" charset="0"/>
                </a:rPr>
                <a:t>for animal</a:t>
              </a:r>
            </a:p>
          </p:txBody>
        </p:sp>
        <p:sp>
          <p:nvSpPr>
            <p:cNvPr id="58" name="Freeform 26">
              <a:extLst>
                <a:ext uri="{FF2B5EF4-FFF2-40B4-BE49-F238E27FC236}">
                  <a16:creationId xmlns:a16="http://schemas.microsoft.com/office/drawing/2014/main" id="{0284A0BE-C4A1-BA89-DB1A-441FD8E736D7}"/>
                </a:ext>
              </a:extLst>
            </p:cNvPr>
            <p:cNvSpPr>
              <a:spLocks/>
            </p:cNvSpPr>
            <p:nvPr/>
          </p:nvSpPr>
          <p:spPr bwMode="auto">
            <a:xfrm rot="18953980">
              <a:off x="4637003" y="4410112"/>
              <a:ext cx="1154518" cy="234032"/>
            </a:xfrm>
            <a:custGeom>
              <a:avLst/>
              <a:gdLst>
                <a:gd name="T0" fmla="*/ 0 w 589"/>
                <a:gd name="T1" fmla="*/ 84138 h 113"/>
                <a:gd name="T2" fmla="*/ 142875 w 589"/>
                <a:gd name="T3" fmla="*/ 11113 h 113"/>
                <a:gd name="T4" fmla="*/ 360363 w 589"/>
                <a:gd name="T5" fmla="*/ 155575 h 113"/>
                <a:gd name="T6" fmla="*/ 576263 w 589"/>
                <a:gd name="T7" fmla="*/ 11113 h 113"/>
                <a:gd name="T8" fmla="*/ 719138 w 589"/>
                <a:gd name="T9" fmla="*/ 155575 h 113"/>
                <a:gd name="T10" fmla="*/ 935038 w 589"/>
                <a:gd name="T11" fmla="*/ 155575 h 1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89"/>
                <a:gd name="T19" fmla="*/ 0 h 113"/>
                <a:gd name="T20" fmla="*/ 589 w 589"/>
                <a:gd name="T21" fmla="*/ 113 h 1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89" h="113">
                  <a:moveTo>
                    <a:pt x="0" y="53"/>
                  </a:moveTo>
                  <a:cubicBezTo>
                    <a:pt x="26" y="26"/>
                    <a:pt x="52" y="0"/>
                    <a:pt x="90" y="7"/>
                  </a:cubicBezTo>
                  <a:cubicBezTo>
                    <a:pt x="128" y="14"/>
                    <a:pt x="182" y="98"/>
                    <a:pt x="227" y="98"/>
                  </a:cubicBezTo>
                  <a:cubicBezTo>
                    <a:pt x="272" y="98"/>
                    <a:pt x="325" y="7"/>
                    <a:pt x="363" y="7"/>
                  </a:cubicBezTo>
                  <a:cubicBezTo>
                    <a:pt x="401" y="7"/>
                    <a:pt x="415" y="83"/>
                    <a:pt x="453" y="98"/>
                  </a:cubicBezTo>
                  <a:cubicBezTo>
                    <a:pt x="491" y="113"/>
                    <a:pt x="540" y="105"/>
                    <a:pt x="589" y="9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prstDash val="sysDash"/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es-ES" dirty="0"/>
            </a:p>
          </p:txBody>
        </p:sp>
      </p:grpSp>
    </p:spTree>
    <p:extLst>
      <p:ext uri="{BB962C8B-B14F-4D97-AF65-F5344CB8AC3E}">
        <p14:creationId xmlns:p14="http://schemas.microsoft.com/office/powerpoint/2010/main" val="1499330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3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24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C710E250-4B95-E6E0-E571-204A63387065}"/>
              </a:ext>
            </a:extLst>
          </p:cNvPr>
          <p:cNvSpPr/>
          <p:nvPr/>
        </p:nvSpPr>
        <p:spPr>
          <a:xfrm>
            <a:off x="0" y="0"/>
            <a:ext cx="12192000" cy="8289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Picture 4" descr="Logotipo del CSIC">
            <a:extLst>
              <a:ext uri="{FF2B5EF4-FFF2-40B4-BE49-F238E27FC236}">
                <a16:creationId xmlns:a16="http://schemas.microsoft.com/office/drawing/2014/main" id="{FBC7E1E8-B39F-7654-80BE-AB8ED16434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2918" y="0"/>
            <a:ext cx="509081" cy="864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38E2331-3F63-98B8-3892-1342A72049B1}"/>
              </a:ext>
            </a:extLst>
          </p:cNvPr>
          <p:cNvSpPr txBox="1"/>
          <p:nvPr/>
        </p:nvSpPr>
        <p:spPr>
          <a:xfrm>
            <a:off x="308919" y="140083"/>
            <a:ext cx="9153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err="1"/>
              <a:t>Feed</a:t>
            </a:r>
            <a:r>
              <a:rPr lang="es-ES" sz="3200" dirty="0"/>
              <a:t> </a:t>
            </a:r>
            <a:r>
              <a:rPr lang="es-ES" sz="3200" dirty="0" err="1"/>
              <a:t>additives</a:t>
            </a:r>
            <a:endParaRPr lang="es-ES" sz="320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2113A07-88EE-A0C6-2D99-F1DAA846CA63}"/>
              </a:ext>
            </a:extLst>
          </p:cNvPr>
          <p:cNvSpPr txBox="1"/>
          <p:nvPr/>
        </p:nvSpPr>
        <p:spPr>
          <a:xfrm>
            <a:off x="812800" y="1249680"/>
            <a:ext cx="10870118" cy="30777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/>
              <a:t> </a:t>
            </a:r>
            <a:r>
              <a:rPr lang="es-ES" i="1" dirty="0">
                <a:solidFill>
                  <a:schemeClr val="accent1">
                    <a:lumMod val="75000"/>
                  </a:schemeClr>
                </a:solidFill>
              </a:rPr>
              <a:t>Non-nutritive </a:t>
            </a:r>
            <a:r>
              <a:rPr lang="es-ES" i="1" dirty="0" err="1">
                <a:solidFill>
                  <a:schemeClr val="accent1">
                    <a:lumMod val="75000"/>
                  </a:schemeClr>
                </a:solidFill>
              </a:rPr>
              <a:t>or</a:t>
            </a:r>
            <a:r>
              <a:rPr lang="es-ES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i="1" dirty="0" err="1">
                <a:solidFill>
                  <a:schemeClr val="accent1">
                    <a:lumMod val="75000"/>
                  </a:schemeClr>
                </a:solidFill>
              </a:rPr>
              <a:t>nutritional</a:t>
            </a:r>
            <a:r>
              <a:rPr lang="es-ES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i="1" dirty="0" err="1">
                <a:solidFill>
                  <a:schemeClr val="accent1">
                    <a:lumMod val="75000"/>
                  </a:schemeClr>
                </a:solidFill>
              </a:rPr>
              <a:t>ingredients</a:t>
            </a:r>
            <a:r>
              <a:rPr lang="es-ES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i="1" dirty="0" err="1">
                <a:solidFill>
                  <a:schemeClr val="accent1">
                    <a:lumMod val="75000"/>
                  </a:schemeClr>
                </a:solidFill>
              </a:rPr>
              <a:t>deliberately</a:t>
            </a:r>
            <a:r>
              <a:rPr lang="es-ES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i="1" dirty="0" err="1">
                <a:solidFill>
                  <a:schemeClr val="accent1">
                    <a:lumMod val="75000"/>
                  </a:schemeClr>
                </a:solidFill>
              </a:rPr>
              <a:t>added</a:t>
            </a:r>
            <a:r>
              <a:rPr lang="es-ES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i="1" dirty="0" err="1">
                <a:solidFill>
                  <a:schemeClr val="accent1">
                    <a:lumMod val="75000"/>
                  </a:schemeClr>
                </a:solidFill>
              </a:rPr>
              <a:t>to</a:t>
            </a:r>
            <a:r>
              <a:rPr lang="es-ES" i="1" dirty="0">
                <a:solidFill>
                  <a:schemeClr val="accent1">
                    <a:lumMod val="75000"/>
                  </a:schemeClr>
                </a:solidFill>
              </a:rPr>
              <a:t> animal </a:t>
            </a:r>
            <a:r>
              <a:rPr lang="es-ES" i="1" dirty="0" err="1">
                <a:solidFill>
                  <a:schemeClr val="accent1">
                    <a:lumMod val="75000"/>
                  </a:schemeClr>
                </a:solidFill>
              </a:rPr>
              <a:t>diets</a:t>
            </a:r>
            <a:r>
              <a:rPr lang="es-ES" i="1" dirty="0">
                <a:solidFill>
                  <a:schemeClr val="accent1">
                    <a:lumMod val="75000"/>
                  </a:schemeClr>
                </a:solidFill>
              </a:rPr>
              <a:t>—</a:t>
            </a:r>
            <a:r>
              <a:rPr lang="es-ES" i="1" dirty="0" err="1">
                <a:solidFill>
                  <a:schemeClr val="accent1">
                    <a:lumMod val="75000"/>
                  </a:schemeClr>
                </a:solidFill>
              </a:rPr>
              <a:t>usually</a:t>
            </a:r>
            <a:r>
              <a:rPr lang="es-ES" i="1" dirty="0">
                <a:solidFill>
                  <a:schemeClr val="accent1">
                    <a:lumMod val="75000"/>
                  </a:schemeClr>
                </a:solidFill>
              </a:rPr>
              <a:t> in </a:t>
            </a:r>
            <a:r>
              <a:rPr lang="es-ES" i="1" dirty="0" err="1">
                <a:solidFill>
                  <a:schemeClr val="accent1">
                    <a:lumMod val="75000"/>
                  </a:schemeClr>
                </a:solidFill>
              </a:rPr>
              <a:t>small</a:t>
            </a:r>
            <a:r>
              <a:rPr lang="es-ES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i="1" dirty="0" err="1">
                <a:solidFill>
                  <a:schemeClr val="accent1">
                    <a:lumMod val="75000"/>
                  </a:schemeClr>
                </a:solidFill>
              </a:rPr>
              <a:t>quantities</a:t>
            </a:r>
            <a:r>
              <a:rPr lang="es-ES" i="1" dirty="0">
                <a:solidFill>
                  <a:schemeClr val="accent1">
                    <a:lumMod val="75000"/>
                  </a:schemeClr>
                </a:solidFill>
              </a:rPr>
              <a:t>—</a:t>
            </a:r>
            <a:r>
              <a:rPr lang="es-ES" i="1" dirty="0" err="1">
                <a:solidFill>
                  <a:schemeClr val="accent1">
                    <a:lumMod val="75000"/>
                  </a:schemeClr>
                </a:solidFill>
              </a:rPr>
              <a:t>to</a:t>
            </a:r>
            <a:endParaRPr lang="es-ES" i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s-ES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r>
              <a:rPr lang="es-ES" i="1" dirty="0" err="1">
                <a:solidFill>
                  <a:schemeClr val="accent1">
                    <a:lumMod val="75000"/>
                  </a:schemeClr>
                </a:solidFill>
              </a:rPr>
              <a:t>improve</a:t>
            </a:r>
            <a:r>
              <a:rPr lang="es-ES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i="1" dirty="0" err="1">
                <a:solidFill>
                  <a:schemeClr val="accent1">
                    <a:lumMod val="75000"/>
                  </a:schemeClr>
                </a:solidFill>
              </a:rPr>
              <a:t>feed</a:t>
            </a:r>
            <a:r>
              <a:rPr lang="es-ES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i="1" dirty="0" err="1">
                <a:solidFill>
                  <a:schemeClr val="accent1">
                    <a:lumMod val="75000"/>
                  </a:schemeClr>
                </a:solidFill>
              </a:rPr>
              <a:t>quality</a:t>
            </a:r>
            <a:r>
              <a:rPr lang="es-ES" i="1" dirty="0">
                <a:solidFill>
                  <a:schemeClr val="accent1">
                    <a:lumMod val="75000"/>
                  </a:schemeClr>
                </a:solidFill>
              </a:rPr>
              <a:t> / </a:t>
            </a:r>
            <a:r>
              <a:rPr lang="es-ES" i="1" dirty="0" err="1">
                <a:solidFill>
                  <a:schemeClr val="accent1">
                    <a:lumMod val="75000"/>
                  </a:schemeClr>
                </a:solidFill>
              </a:rPr>
              <a:t>boost</a:t>
            </a:r>
            <a:r>
              <a:rPr lang="es-ES" i="1" dirty="0">
                <a:solidFill>
                  <a:schemeClr val="accent1">
                    <a:lumMod val="75000"/>
                  </a:schemeClr>
                </a:solidFill>
              </a:rPr>
              <a:t> animal performance / </a:t>
            </a:r>
            <a:r>
              <a:rPr lang="es-ES" i="1" dirty="0" err="1">
                <a:solidFill>
                  <a:schemeClr val="accent1">
                    <a:lumMod val="75000"/>
                  </a:schemeClr>
                </a:solidFill>
              </a:rPr>
              <a:t>enhance</a:t>
            </a:r>
            <a:r>
              <a:rPr lang="es-ES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i="1" dirty="0" err="1">
                <a:solidFill>
                  <a:schemeClr val="accent1">
                    <a:lumMod val="75000"/>
                  </a:schemeClr>
                </a:solidFill>
              </a:rPr>
              <a:t>health</a:t>
            </a:r>
            <a:r>
              <a:rPr lang="es-ES" i="1" dirty="0">
                <a:solidFill>
                  <a:schemeClr val="accent1">
                    <a:lumMod val="75000"/>
                  </a:schemeClr>
                </a:solidFill>
              </a:rPr>
              <a:t> / reduce </a:t>
            </a:r>
            <a:r>
              <a:rPr lang="es-ES" i="1" dirty="0" err="1">
                <a:solidFill>
                  <a:schemeClr val="accent1">
                    <a:lumMod val="75000"/>
                  </a:schemeClr>
                </a:solidFill>
              </a:rPr>
              <a:t>environmental</a:t>
            </a:r>
            <a:r>
              <a:rPr lang="es-ES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i="1" dirty="0" err="1">
                <a:solidFill>
                  <a:schemeClr val="accent1">
                    <a:lumMod val="75000"/>
                  </a:schemeClr>
                </a:solidFill>
              </a:rPr>
              <a:t>impact</a:t>
            </a:r>
            <a:r>
              <a:rPr lang="es-ES" i="1" dirty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 err="1"/>
              <a:t>Nutritional</a:t>
            </a:r>
            <a:r>
              <a:rPr lang="es-ES" dirty="0"/>
              <a:t>: </a:t>
            </a:r>
            <a:r>
              <a:rPr lang="es-ES" sz="1400" dirty="0" err="1"/>
              <a:t>Vitamins</a:t>
            </a:r>
            <a:r>
              <a:rPr lang="es-ES" sz="1400" dirty="0"/>
              <a:t>, </a:t>
            </a:r>
            <a:r>
              <a:rPr lang="es-ES" sz="1400" dirty="0" err="1"/>
              <a:t>minerals</a:t>
            </a:r>
            <a:r>
              <a:rPr lang="es-ES" sz="1400" dirty="0"/>
              <a:t>, and amino </a:t>
            </a:r>
            <a:r>
              <a:rPr lang="es-ES" sz="1400" dirty="0" err="1"/>
              <a:t>acids</a:t>
            </a:r>
            <a:r>
              <a:rPr lang="es-ES" sz="1400" dirty="0"/>
              <a:t> …..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 err="1"/>
              <a:t>Technological</a:t>
            </a:r>
            <a:r>
              <a:rPr lang="es-ES" dirty="0"/>
              <a:t>: </a:t>
            </a:r>
            <a:r>
              <a:rPr lang="es-ES" sz="1400" dirty="0"/>
              <a:t>Preservatives, </a:t>
            </a:r>
            <a:r>
              <a:rPr lang="es-ES" sz="1400" dirty="0" err="1"/>
              <a:t>antioxidants</a:t>
            </a:r>
            <a:r>
              <a:rPr lang="es-ES" sz="1400" dirty="0"/>
              <a:t>, and </a:t>
            </a:r>
            <a:r>
              <a:rPr lang="es-ES" sz="1400" dirty="0" err="1"/>
              <a:t>emulsifiers</a:t>
            </a:r>
            <a:r>
              <a:rPr lang="es-ES" sz="1400" dirty="0"/>
              <a:t> </a:t>
            </a:r>
            <a:r>
              <a:rPr lang="es-ES" sz="1400" dirty="0" err="1"/>
              <a:t>that</a:t>
            </a:r>
            <a:r>
              <a:rPr lang="es-ES" sz="1400" dirty="0"/>
              <a:t> </a:t>
            </a:r>
            <a:r>
              <a:rPr lang="es-ES" sz="1400" dirty="0" err="1"/>
              <a:t>improve</a:t>
            </a:r>
            <a:r>
              <a:rPr lang="es-ES" sz="1400" dirty="0"/>
              <a:t> </a:t>
            </a:r>
            <a:r>
              <a:rPr lang="es-ES" sz="1400" dirty="0" err="1"/>
              <a:t>feed</a:t>
            </a:r>
            <a:r>
              <a:rPr lang="es-ES" sz="1400" dirty="0"/>
              <a:t> </a:t>
            </a:r>
            <a:r>
              <a:rPr lang="es-ES" sz="1400" dirty="0" err="1"/>
              <a:t>shelf-life</a:t>
            </a:r>
            <a:r>
              <a:rPr lang="es-ES" sz="1400" dirty="0"/>
              <a:t> and </a:t>
            </a:r>
            <a:r>
              <a:rPr lang="es-ES" sz="1400" dirty="0" err="1"/>
              <a:t>handling</a:t>
            </a:r>
            <a:r>
              <a:rPr lang="es-ES" sz="1400" dirty="0"/>
              <a:t>.</a:t>
            </a:r>
          </a:p>
          <a:p>
            <a:endParaRPr lang="es-E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 err="1"/>
              <a:t>Sensory</a:t>
            </a:r>
            <a:r>
              <a:rPr lang="es-ES" dirty="0"/>
              <a:t>: </a:t>
            </a:r>
            <a:r>
              <a:rPr lang="es-ES" sz="1400" dirty="0" err="1"/>
              <a:t>Flavors</a:t>
            </a:r>
            <a:r>
              <a:rPr lang="es-ES" sz="1400" dirty="0"/>
              <a:t> and </a:t>
            </a:r>
            <a:r>
              <a:rPr lang="es-ES" sz="1400" dirty="0" err="1"/>
              <a:t>colorants</a:t>
            </a:r>
            <a:r>
              <a:rPr lang="es-ES" sz="1400" dirty="0"/>
              <a:t> </a:t>
            </a:r>
            <a:r>
              <a:rPr lang="es-ES" sz="1400" dirty="0" err="1"/>
              <a:t>that</a:t>
            </a:r>
            <a:r>
              <a:rPr lang="es-ES" sz="1400" dirty="0"/>
              <a:t> </a:t>
            </a:r>
            <a:r>
              <a:rPr lang="es-ES" sz="1400" dirty="0" err="1"/>
              <a:t>enhance</a:t>
            </a:r>
            <a:r>
              <a:rPr lang="es-ES" sz="1400" dirty="0"/>
              <a:t> </a:t>
            </a:r>
            <a:r>
              <a:rPr lang="es-ES" sz="1400" dirty="0" err="1"/>
              <a:t>palatability</a:t>
            </a:r>
            <a:r>
              <a:rPr lang="es-ES" sz="1400" dirty="0"/>
              <a:t> </a:t>
            </a:r>
            <a:r>
              <a:rPr lang="es-ES" sz="1400" dirty="0" err="1"/>
              <a:t>or</a:t>
            </a:r>
            <a:r>
              <a:rPr lang="es-ES" sz="1400" dirty="0"/>
              <a:t> </a:t>
            </a:r>
            <a:r>
              <a:rPr lang="es-ES" sz="1400" dirty="0" err="1"/>
              <a:t>product</a:t>
            </a:r>
            <a:r>
              <a:rPr lang="es-ES" sz="1400" dirty="0"/>
              <a:t> </a:t>
            </a:r>
            <a:r>
              <a:rPr lang="es-ES" sz="1400" dirty="0" err="1"/>
              <a:t>appearance</a:t>
            </a:r>
            <a:r>
              <a:rPr lang="es-ES" sz="1400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 err="1"/>
              <a:t>Zootechnical</a:t>
            </a:r>
            <a:r>
              <a:rPr lang="es-ES" dirty="0"/>
              <a:t>: </a:t>
            </a:r>
            <a:r>
              <a:rPr lang="es-ES" sz="1400" dirty="0" err="1"/>
              <a:t>Probiotics</a:t>
            </a:r>
            <a:r>
              <a:rPr lang="es-ES" sz="1400" dirty="0"/>
              <a:t> (</a:t>
            </a:r>
            <a:r>
              <a:rPr lang="es-ES" sz="1400" dirty="0" err="1"/>
              <a:t>live</a:t>
            </a:r>
            <a:r>
              <a:rPr lang="es-ES" sz="1400" dirty="0"/>
              <a:t> </a:t>
            </a:r>
            <a:r>
              <a:rPr lang="es-ES" sz="1400" dirty="0" err="1"/>
              <a:t>microorganisms</a:t>
            </a:r>
            <a:r>
              <a:rPr lang="es-ES" sz="1400" dirty="0"/>
              <a:t>), </a:t>
            </a:r>
            <a:r>
              <a:rPr lang="es-ES" sz="1400" dirty="0" err="1"/>
              <a:t>prebiotics</a:t>
            </a:r>
            <a:r>
              <a:rPr lang="es-ES" sz="1400" dirty="0"/>
              <a:t>, </a:t>
            </a:r>
            <a:r>
              <a:rPr lang="es-ES" sz="1400" dirty="0" err="1"/>
              <a:t>synthetic</a:t>
            </a:r>
            <a:r>
              <a:rPr lang="es-ES" sz="1400" dirty="0"/>
              <a:t> </a:t>
            </a:r>
            <a:r>
              <a:rPr lang="es-ES" sz="1400" dirty="0" err="1"/>
              <a:t>compounds</a:t>
            </a:r>
            <a:r>
              <a:rPr lang="es-ES" sz="1400" dirty="0"/>
              <a:t> and </a:t>
            </a:r>
            <a:r>
              <a:rPr lang="es-ES" sz="1400" dirty="0" err="1"/>
              <a:t>enzymes</a:t>
            </a:r>
            <a:r>
              <a:rPr lang="es-ES" sz="1400" dirty="0"/>
              <a:t> </a:t>
            </a:r>
            <a:r>
              <a:rPr lang="es-ES" sz="1400" dirty="0" err="1"/>
              <a:t>that</a:t>
            </a:r>
            <a:r>
              <a:rPr lang="es-ES" sz="1400" dirty="0"/>
              <a:t> </a:t>
            </a:r>
            <a:r>
              <a:rPr lang="es-ES" sz="1400" dirty="0" err="1"/>
              <a:t>enhance</a:t>
            </a:r>
            <a:r>
              <a:rPr lang="es-ES" sz="1400" dirty="0"/>
              <a:t> </a:t>
            </a:r>
            <a:r>
              <a:rPr lang="es-ES" sz="1400" dirty="0" err="1"/>
              <a:t>digestibility</a:t>
            </a:r>
            <a:r>
              <a:rPr lang="es-ES" sz="1400" dirty="0"/>
              <a:t> and </a:t>
            </a:r>
            <a:r>
              <a:rPr lang="es-ES" sz="1400" dirty="0" err="1"/>
              <a:t>gut</a:t>
            </a:r>
            <a:r>
              <a:rPr lang="es-ES" sz="1400" dirty="0"/>
              <a:t> flora.</a:t>
            </a: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379AA636-B52D-DDA0-DA8E-4CB865BB9158}"/>
              </a:ext>
            </a:extLst>
          </p:cNvPr>
          <p:cNvGrpSpPr/>
          <p:nvPr/>
        </p:nvGrpSpPr>
        <p:grpSpPr>
          <a:xfrm>
            <a:off x="1160780" y="3880022"/>
            <a:ext cx="9705340" cy="2739202"/>
            <a:chOff x="1160780" y="3880022"/>
            <a:chExt cx="9705340" cy="2739202"/>
          </a:xfrm>
        </p:grpSpPr>
        <p:grpSp>
          <p:nvGrpSpPr>
            <p:cNvPr id="8" name="Grupo 7">
              <a:extLst>
                <a:ext uri="{FF2B5EF4-FFF2-40B4-BE49-F238E27FC236}">
                  <a16:creationId xmlns:a16="http://schemas.microsoft.com/office/drawing/2014/main" id="{93BBB1DE-26A6-26A6-6725-13520360FCE9}"/>
                </a:ext>
              </a:extLst>
            </p:cNvPr>
            <p:cNvGrpSpPr/>
            <p:nvPr/>
          </p:nvGrpSpPr>
          <p:grpSpPr>
            <a:xfrm>
              <a:off x="1160780" y="5050737"/>
              <a:ext cx="9705340" cy="1568487"/>
              <a:chOff x="1160780" y="5050737"/>
              <a:chExt cx="9705340" cy="1568487"/>
            </a:xfrm>
          </p:grpSpPr>
          <p:pic>
            <p:nvPicPr>
              <p:cNvPr id="3074" name="Picture 2" descr="EFSA | Ciencia, seguridad alimentaria y sostenibilidad">
                <a:extLst>
                  <a:ext uri="{FF2B5EF4-FFF2-40B4-BE49-F238E27FC236}">
                    <a16:creationId xmlns:a16="http://schemas.microsoft.com/office/drawing/2014/main" id="{F967BA39-6576-9364-32C7-B2838BE38C7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0780" y="5086779"/>
                <a:ext cx="2519197" cy="132461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" name="Imagen 6">
                <a:extLst>
                  <a:ext uri="{FF2B5EF4-FFF2-40B4-BE49-F238E27FC236}">
                    <a16:creationId xmlns:a16="http://schemas.microsoft.com/office/drawing/2014/main" id="{6247C479-AE0F-DB18-92D7-C410A9B484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124960" y="5050737"/>
                <a:ext cx="6741160" cy="1568487"/>
              </a:xfrm>
              <a:prstGeom prst="rect">
                <a:avLst/>
              </a:prstGeom>
            </p:spPr>
          </p:pic>
        </p:grpSp>
        <p:sp>
          <p:nvSpPr>
            <p:cNvPr id="9" name="Rectángulo redondeado 8">
              <a:extLst>
                <a:ext uri="{FF2B5EF4-FFF2-40B4-BE49-F238E27FC236}">
                  <a16:creationId xmlns:a16="http://schemas.microsoft.com/office/drawing/2014/main" id="{AA444069-B859-31BC-E580-BFBBC6603A8A}"/>
                </a:ext>
              </a:extLst>
            </p:cNvPr>
            <p:cNvSpPr/>
            <p:nvPr/>
          </p:nvSpPr>
          <p:spPr>
            <a:xfrm>
              <a:off x="1160780" y="3880022"/>
              <a:ext cx="1310571" cy="44742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1915941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73162D3-0510-CB83-E2AC-FB3DC9FA43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4287" y="5251709"/>
            <a:ext cx="7772400" cy="1466208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C710E250-4B95-E6E0-E571-204A63387065}"/>
              </a:ext>
            </a:extLst>
          </p:cNvPr>
          <p:cNvSpPr/>
          <p:nvPr/>
        </p:nvSpPr>
        <p:spPr>
          <a:xfrm>
            <a:off x="0" y="0"/>
            <a:ext cx="12192000" cy="8289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Picture 4" descr="Logotipo del CSIC">
            <a:extLst>
              <a:ext uri="{FF2B5EF4-FFF2-40B4-BE49-F238E27FC236}">
                <a16:creationId xmlns:a16="http://schemas.microsoft.com/office/drawing/2014/main" id="{FBC7E1E8-B39F-7654-80BE-AB8ED16434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2918" y="0"/>
            <a:ext cx="509081" cy="864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38E2331-3F63-98B8-3892-1342A72049B1}"/>
              </a:ext>
            </a:extLst>
          </p:cNvPr>
          <p:cNvSpPr txBox="1"/>
          <p:nvPr/>
        </p:nvSpPr>
        <p:spPr>
          <a:xfrm>
            <a:off x="308919" y="140083"/>
            <a:ext cx="9153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err="1"/>
              <a:t>Feed</a:t>
            </a:r>
            <a:r>
              <a:rPr lang="es-ES" sz="3200" dirty="0"/>
              <a:t> </a:t>
            </a:r>
            <a:r>
              <a:rPr lang="es-ES" sz="3200" dirty="0" err="1"/>
              <a:t>additives</a:t>
            </a:r>
            <a:endParaRPr lang="es-ES" sz="3200" dirty="0"/>
          </a:p>
        </p:txBody>
      </p:sp>
      <p:sp>
        <p:nvSpPr>
          <p:cNvPr id="9" name="Rectángulo redondeado 8">
            <a:extLst>
              <a:ext uri="{FF2B5EF4-FFF2-40B4-BE49-F238E27FC236}">
                <a16:creationId xmlns:a16="http://schemas.microsoft.com/office/drawing/2014/main" id="{E54AA36C-1034-4609-924B-25DCA3F223B3}"/>
              </a:ext>
            </a:extLst>
          </p:cNvPr>
          <p:cNvSpPr/>
          <p:nvPr/>
        </p:nvSpPr>
        <p:spPr>
          <a:xfrm>
            <a:off x="3434080" y="5169204"/>
            <a:ext cx="1659167" cy="163121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A750217-AFBB-177A-D5F1-5CDBB40C8718}"/>
              </a:ext>
            </a:extLst>
          </p:cNvPr>
          <p:cNvSpPr txBox="1"/>
          <p:nvPr/>
        </p:nvSpPr>
        <p:spPr>
          <a:xfrm>
            <a:off x="438718" y="1166804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err="1">
                <a:solidFill>
                  <a:schemeClr val="accent1">
                    <a:lumMod val="75000"/>
                  </a:schemeClr>
                </a:solidFill>
              </a:rPr>
              <a:t>Plant</a:t>
            </a:r>
            <a:r>
              <a:rPr lang="es-ES" sz="2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sz="2400" b="1" dirty="0" err="1">
                <a:solidFill>
                  <a:schemeClr val="accent1">
                    <a:lumMod val="75000"/>
                  </a:schemeClr>
                </a:solidFill>
              </a:rPr>
              <a:t>secondary</a:t>
            </a:r>
            <a:r>
              <a:rPr lang="es-ES" sz="2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sz="2400" b="1" dirty="0" err="1">
                <a:solidFill>
                  <a:schemeClr val="accent1">
                    <a:lumMod val="75000"/>
                  </a:schemeClr>
                </a:solidFill>
              </a:rPr>
              <a:t>compounds</a:t>
            </a:r>
            <a:r>
              <a:rPr lang="es-ES" sz="2400" dirty="0">
                <a:solidFill>
                  <a:schemeClr val="accent1">
                    <a:lumMod val="75000"/>
                  </a:schemeClr>
                </a:solidFill>
              </a:rPr>
              <a:t>: </a:t>
            </a:r>
          </a:p>
          <a:p>
            <a:r>
              <a:rPr lang="es-ES" sz="2000" i="1" dirty="0">
                <a:solidFill>
                  <a:schemeClr val="accent1">
                    <a:lumMod val="75000"/>
                  </a:schemeClr>
                </a:solidFill>
              </a:rPr>
              <a:t>Condensed/</a:t>
            </a:r>
            <a:r>
              <a:rPr lang="es-ES" sz="2000" i="1" dirty="0" err="1">
                <a:solidFill>
                  <a:schemeClr val="accent1">
                    <a:lumMod val="75000"/>
                  </a:schemeClr>
                </a:solidFill>
              </a:rPr>
              <a:t>hydrolysable</a:t>
            </a:r>
            <a:r>
              <a:rPr lang="es-ES" sz="2000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sz="2000" i="1" dirty="0" err="1">
                <a:solidFill>
                  <a:schemeClr val="accent1">
                    <a:lumMod val="75000"/>
                  </a:schemeClr>
                </a:solidFill>
              </a:rPr>
              <a:t>tannins</a:t>
            </a:r>
            <a:r>
              <a:rPr lang="es-ES" sz="2000" i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s-ES" sz="2000" i="1" dirty="0" err="1">
                <a:solidFill>
                  <a:schemeClr val="accent1">
                    <a:lumMod val="75000"/>
                  </a:schemeClr>
                </a:solidFill>
              </a:rPr>
              <a:t>saponins</a:t>
            </a:r>
            <a:r>
              <a:rPr lang="es-ES" sz="2000" i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s-ES" sz="2000" i="1" dirty="0" err="1">
                <a:solidFill>
                  <a:schemeClr val="accent1">
                    <a:lumMod val="75000"/>
                  </a:schemeClr>
                </a:solidFill>
              </a:rPr>
              <a:t>essential</a:t>
            </a:r>
            <a:r>
              <a:rPr lang="es-ES" sz="2000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sz="2000" i="1" dirty="0" err="1">
                <a:solidFill>
                  <a:schemeClr val="accent1">
                    <a:lumMod val="75000"/>
                  </a:schemeClr>
                </a:solidFill>
              </a:rPr>
              <a:t>oils</a:t>
            </a:r>
            <a:endParaRPr lang="es-ES" sz="20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E9EABAF-2386-1508-8741-B3A317A45BAA}"/>
              </a:ext>
            </a:extLst>
          </p:cNvPr>
          <p:cNvSpPr txBox="1"/>
          <p:nvPr/>
        </p:nvSpPr>
        <p:spPr>
          <a:xfrm>
            <a:off x="308919" y="2574704"/>
            <a:ext cx="10421807" cy="16312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/>
              <a:t>Non-</a:t>
            </a:r>
            <a:r>
              <a:rPr lang="es-ES" sz="2000" dirty="0" err="1"/>
              <a:t>specific</a:t>
            </a:r>
            <a:r>
              <a:rPr lang="es-ES" sz="2000" dirty="0"/>
              <a:t> </a:t>
            </a:r>
            <a:r>
              <a:rPr lang="es-ES" sz="2000" dirty="0" err="1"/>
              <a:t>antimicrobial</a:t>
            </a:r>
            <a:r>
              <a:rPr lang="es-ES" sz="2000" dirty="0"/>
              <a:t> </a:t>
            </a:r>
            <a:r>
              <a:rPr lang="es-ES" sz="2000" dirty="0" err="1"/>
              <a:t>activity</a:t>
            </a:r>
            <a:endParaRPr lang="es-ES" sz="2000" dirty="0"/>
          </a:p>
          <a:p>
            <a:endParaRPr lang="es-E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 err="1"/>
              <a:t>Varying</a:t>
            </a:r>
            <a:r>
              <a:rPr lang="es-ES" sz="2000" dirty="0"/>
              <a:t> responses (</a:t>
            </a:r>
            <a:r>
              <a:rPr lang="es-ES" sz="2000" dirty="0" err="1"/>
              <a:t>some</a:t>
            </a:r>
            <a:r>
              <a:rPr lang="es-ES" sz="2000" dirty="0"/>
              <a:t> positive) ---- 5  % </a:t>
            </a:r>
            <a:r>
              <a:rPr lang="es-ES" sz="2000" dirty="0" err="1"/>
              <a:t>reduction</a:t>
            </a:r>
            <a:r>
              <a:rPr lang="es-ES" sz="2000" dirty="0"/>
              <a:t> </a:t>
            </a:r>
            <a:r>
              <a:rPr lang="es-ES" sz="2000" dirty="0" err="1"/>
              <a:t>maximum</a:t>
            </a:r>
            <a:endParaRPr lang="es-E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 err="1"/>
              <a:t>Several</a:t>
            </a:r>
            <a:r>
              <a:rPr lang="es-ES" sz="2000" dirty="0"/>
              <a:t> </a:t>
            </a:r>
            <a:r>
              <a:rPr lang="es-ES" sz="2000" dirty="0" err="1"/>
              <a:t>commercial</a:t>
            </a:r>
            <a:r>
              <a:rPr lang="es-ES" sz="2000" dirty="0"/>
              <a:t> </a:t>
            </a:r>
            <a:r>
              <a:rPr lang="es-ES" sz="2000" dirty="0" err="1"/>
              <a:t>blends</a:t>
            </a:r>
            <a:r>
              <a:rPr lang="es-ES" sz="2000" dirty="0"/>
              <a:t>, </a:t>
            </a:r>
            <a:r>
              <a:rPr lang="es-ES" sz="2000" dirty="0" err="1"/>
              <a:t>none</a:t>
            </a:r>
            <a:r>
              <a:rPr lang="es-ES" sz="2000" dirty="0"/>
              <a:t> </a:t>
            </a:r>
            <a:r>
              <a:rPr lang="es-ES" sz="2000" dirty="0" err="1"/>
              <a:t>registered</a:t>
            </a:r>
            <a:r>
              <a:rPr lang="es-ES" sz="2000" dirty="0"/>
              <a:t> as </a:t>
            </a:r>
            <a:r>
              <a:rPr lang="es-ES" sz="2000" dirty="0" err="1"/>
              <a:t>zootechnical</a:t>
            </a:r>
            <a:r>
              <a:rPr lang="es-ES" sz="2000" dirty="0"/>
              <a:t> </a:t>
            </a:r>
            <a:r>
              <a:rPr lang="es-ES" sz="2000" dirty="0" err="1"/>
              <a:t>additive</a:t>
            </a:r>
            <a:r>
              <a:rPr lang="es-ES" sz="2000" dirty="0"/>
              <a:t> </a:t>
            </a:r>
            <a:r>
              <a:rPr lang="es-ES" sz="2000" dirty="0" err="1"/>
              <a:t>to</a:t>
            </a:r>
            <a:r>
              <a:rPr lang="es-ES" sz="2000" dirty="0"/>
              <a:t> date (</a:t>
            </a:r>
            <a:r>
              <a:rPr lang="es-ES" sz="2000" dirty="0" err="1"/>
              <a:t>some</a:t>
            </a:r>
            <a:r>
              <a:rPr lang="es-ES" sz="2000" dirty="0"/>
              <a:t> in </a:t>
            </a:r>
            <a:r>
              <a:rPr lang="es-ES" sz="2000" dirty="0" err="1"/>
              <a:t>progress</a:t>
            </a:r>
            <a:r>
              <a:rPr lang="es-ES" sz="2000" dirty="0"/>
              <a:t>)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5A1029A4-0952-4E69-8BD8-196E5EB7E2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9241" y="1381412"/>
            <a:ext cx="3181485" cy="1002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750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C710E250-4B95-E6E0-E571-204A63387065}"/>
              </a:ext>
            </a:extLst>
          </p:cNvPr>
          <p:cNvSpPr/>
          <p:nvPr/>
        </p:nvSpPr>
        <p:spPr>
          <a:xfrm>
            <a:off x="0" y="0"/>
            <a:ext cx="12192000" cy="8289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Picture 4" descr="Logotipo del CSIC">
            <a:extLst>
              <a:ext uri="{FF2B5EF4-FFF2-40B4-BE49-F238E27FC236}">
                <a16:creationId xmlns:a16="http://schemas.microsoft.com/office/drawing/2014/main" id="{FBC7E1E8-B39F-7654-80BE-AB8ED16434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2918" y="0"/>
            <a:ext cx="509081" cy="864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38E2331-3F63-98B8-3892-1342A72049B1}"/>
              </a:ext>
            </a:extLst>
          </p:cNvPr>
          <p:cNvSpPr txBox="1"/>
          <p:nvPr/>
        </p:nvSpPr>
        <p:spPr>
          <a:xfrm>
            <a:off x="308919" y="140083"/>
            <a:ext cx="9153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err="1"/>
              <a:t>Feed</a:t>
            </a:r>
            <a:r>
              <a:rPr lang="es-ES" sz="3200" dirty="0"/>
              <a:t> </a:t>
            </a:r>
            <a:r>
              <a:rPr lang="es-ES" sz="3200" dirty="0" err="1"/>
              <a:t>additives</a:t>
            </a:r>
            <a:endParaRPr lang="es-ES" sz="320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A750217-AFBB-177A-D5F1-5CDBB40C8718}"/>
              </a:ext>
            </a:extLst>
          </p:cNvPr>
          <p:cNvSpPr txBox="1"/>
          <p:nvPr/>
        </p:nvSpPr>
        <p:spPr>
          <a:xfrm>
            <a:off x="438718" y="1166804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chemeClr val="accent1">
                    <a:lumMod val="75000"/>
                  </a:schemeClr>
                </a:solidFill>
              </a:rPr>
              <a:t>Alternative </a:t>
            </a:r>
            <a:r>
              <a:rPr lang="es-ES" sz="2400" dirty="0" err="1">
                <a:solidFill>
                  <a:schemeClr val="accent1">
                    <a:lumMod val="75000"/>
                  </a:schemeClr>
                </a:solidFill>
              </a:rPr>
              <a:t>hydrogen</a:t>
            </a:r>
            <a:r>
              <a:rPr lang="es-E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sz="2400" dirty="0" err="1">
                <a:solidFill>
                  <a:schemeClr val="accent1">
                    <a:lumMod val="75000"/>
                  </a:schemeClr>
                </a:solidFill>
              </a:rPr>
              <a:t>sinks</a:t>
            </a:r>
            <a:r>
              <a:rPr lang="es-ES" sz="2400" dirty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es-ES" sz="2400" b="1" dirty="0" err="1">
                <a:solidFill>
                  <a:schemeClr val="accent1">
                    <a:lumMod val="75000"/>
                  </a:schemeClr>
                </a:solidFill>
              </a:rPr>
              <a:t>Nitrate</a:t>
            </a:r>
            <a:r>
              <a:rPr lang="es-ES" sz="2400" b="1" dirty="0">
                <a:solidFill>
                  <a:schemeClr val="accent1">
                    <a:lumMod val="75000"/>
                  </a:schemeClr>
                </a:solidFill>
              </a:rPr>
              <a:t> - SILVAIR ®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A476E02-5EA6-6EEA-A723-B60B84D08768}"/>
              </a:ext>
            </a:extLst>
          </p:cNvPr>
          <p:cNvSpPr txBox="1"/>
          <p:nvPr/>
        </p:nvSpPr>
        <p:spPr>
          <a:xfrm>
            <a:off x="3419732" y="3835851"/>
            <a:ext cx="5352536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dirty="0"/>
              <a:t>NO</a:t>
            </a:r>
            <a:r>
              <a:rPr lang="es-ES" baseline="-25000" dirty="0"/>
              <a:t>3</a:t>
            </a:r>
            <a:r>
              <a:rPr lang="es-ES" dirty="0"/>
              <a:t>		NO</a:t>
            </a:r>
            <a:r>
              <a:rPr lang="es-ES" baseline="-25000" dirty="0"/>
              <a:t>2</a:t>
            </a:r>
            <a:r>
              <a:rPr lang="es-ES" dirty="0"/>
              <a:t>		NH</a:t>
            </a:r>
            <a:r>
              <a:rPr lang="es-ES" baseline="-25000" dirty="0"/>
              <a:t>4</a:t>
            </a:r>
          </a:p>
          <a:p>
            <a:r>
              <a:rPr lang="es-ES" dirty="0" err="1"/>
              <a:t>Nitrate</a:t>
            </a:r>
            <a:r>
              <a:rPr lang="es-ES" dirty="0"/>
              <a:t>		</a:t>
            </a:r>
            <a:r>
              <a:rPr lang="es-ES" dirty="0" err="1"/>
              <a:t>Nitrite</a:t>
            </a:r>
            <a:r>
              <a:rPr lang="es-ES" dirty="0"/>
              <a:t>		</a:t>
            </a:r>
            <a:r>
              <a:rPr lang="es-ES" dirty="0" err="1"/>
              <a:t>Ammonia</a:t>
            </a:r>
            <a:r>
              <a:rPr lang="es-ES" dirty="0"/>
              <a:t> 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B21EC691-CA38-FFBD-DAEB-0BC84963CC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718" y="2088456"/>
            <a:ext cx="2223202" cy="1694062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C731E61B-B00A-FFC5-B0F7-594045682A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4287" y="3251620"/>
            <a:ext cx="591070" cy="432438"/>
          </a:xfrm>
          <a:prstGeom prst="rect">
            <a:avLst/>
          </a:prstGeom>
        </p:spPr>
      </p:pic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6C5DED43-C21E-CB28-00E8-57DCF648050C}"/>
              </a:ext>
            </a:extLst>
          </p:cNvPr>
          <p:cNvCxnSpPr/>
          <p:nvPr/>
        </p:nvCxnSpPr>
        <p:spPr>
          <a:xfrm>
            <a:off x="4454427" y="4159016"/>
            <a:ext cx="58647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Conector recto de flecha 17">
            <a:extLst>
              <a:ext uri="{FF2B5EF4-FFF2-40B4-BE49-F238E27FC236}">
                <a16:creationId xmlns:a16="http://schemas.microsoft.com/office/drawing/2014/main" id="{2288C120-8FF1-1884-7A81-7782764717B9}"/>
              </a:ext>
            </a:extLst>
          </p:cNvPr>
          <p:cNvCxnSpPr/>
          <p:nvPr/>
        </p:nvCxnSpPr>
        <p:spPr>
          <a:xfrm>
            <a:off x="6241480" y="4159016"/>
            <a:ext cx="58647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CuadroTexto 18">
            <a:extLst>
              <a:ext uri="{FF2B5EF4-FFF2-40B4-BE49-F238E27FC236}">
                <a16:creationId xmlns:a16="http://schemas.microsoft.com/office/drawing/2014/main" id="{3BDB110F-6192-5D4C-F024-3E7E097397DB}"/>
              </a:ext>
            </a:extLst>
          </p:cNvPr>
          <p:cNvSpPr txBox="1"/>
          <p:nvPr/>
        </p:nvSpPr>
        <p:spPr>
          <a:xfrm>
            <a:off x="3649834" y="1943888"/>
            <a:ext cx="5352536" cy="16312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/>
              <a:t>1 % in </a:t>
            </a:r>
            <a:r>
              <a:rPr lang="es-ES" sz="2000" dirty="0" err="1"/>
              <a:t>the</a:t>
            </a:r>
            <a:r>
              <a:rPr lang="es-ES" sz="2000" dirty="0"/>
              <a:t> </a:t>
            </a:r>
            <a:r>
              <a:rPr lang="es-ES" sz="2000" dirty="0" err="1"/>
              <a:t>diet</a:t>
            </a:r>
            <a:r>
              <a:rPr lang="es-ES" sz="2000" dirty="0"/>
              <a:t> --- 10 % </a:t>
            </a:r>
            <a:r>
              <a:rPr lang="es-ES" sz="2000" dirty="0" err="1"/>
              <a:t>reduction</a:t>
            </a:r>
            <a:r>
              <a:rPr lang="es-ES" sz="2000" dirty="0"/>
              <a:t> </a:t>
            </a:r>
            <a:r>
              <a:rPr lang="es-ES" sz="2000" dirty="0" err="1"/>
              <a:t>methane</a:t>
            </a:r>
            <a:endParaRPr lang="es-ES" sz="2000" dirty="0"/>
          </a:p>
          <a:p>
            <a:endParaRPr lang="es-E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 err="1"/>
              <a:t>Feed</a:t>
            </a:r>
            <a:r>
              <a:rPr lang="es-ES" sz="2000" dirty="0"/>
              <a:t> </a:t>
            </a:r>
            <a:r>
              <a:rPr lang="es-ES" sz="2000" dirty="0" err="1"/>
              <a:t>ingredient</a:t>
            </a:r>
            <a:r>
              <a:rPr lang="es-ES" sz="2000" dirty="0"/>
              <a:t> / N </a:t>
            </a:r>
            <a:r>
              <a:rPr lang="es-ES" sz="2000" dirty="0" err="1"/>
              <a:t>supply</a:t>
            </a:r>
            <a:endParaRPr lang="es-E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 err="1"/>
              <a:t>Belgium</a:t>
            </a:r>
            <a:r>
              <a:rPr lang="es-ES" sz="2000" dirty="0"/>
              <a:t> - Australia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C8BF7173-8DB2-725D-1181-6B1EE7D9B8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4287" y="5251709"/>
            <a:ext cx="7772400" cy="1466208"/>
          </a:xfrm>
          <a:prstGeom prst="rect">
            <a:avLst/>
          </a:prstGeom>
        </p:spPr>
      </p:pic>
      <p:sp>
        <p:nvSpPr>
          <p:cNvPr id="21" name="Rectángulo redondeado 20">
            <a:extLst>
              <a:ext uri="{FF2B5EF4-FFF2-40B4-BE49-F238E27FC236}">
                <a16:creationId xmlns:a16="http://schemas.microsoft.com/office/drawing/2014/main" id="{F23C1667-3A1A-E52B-BD61-F6711E4DB71D}"/>
              </a:ext>
            </a:extLst>
          </p:cNvPr>
          <p:cNvSpPr/>
          <p:nvPr/>
        </p:nvSpPr>
        <p:spPr>
          <a:xfrm>
            <a:off x="5040903" y="5169204"/>
            <a:ext cx="1659167" cy="163121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AF1BF522-1288-7F63-D502-4539ED20CD22}"/>
              </a:ext>
            </a:extLst>
          </p:cNvPr>
          <p:cNvSpPr txBox="1"/>
          <p:nvPr/>
        </p:nvSpPr>
        <p:spPr>
          <a:xfrm>
            <a:off x="4561840" y="4178560"/>
            <a:ext cx="4790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/>
              <a:t>H</a:t>
            </a:r>
            <a:r>
              <a:rPr lang="es-ES" sz="1600" b="1" baseline="-25000" dirty="0"/>
              <a:t>2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7251685F-CF8C-3DE4-AD88-9079C0E181A3}"/>
              </a:ext>
            </a:extLst>
          </p:cNvPr>
          <p:cNvSpPr txBox="1"/>
          <p:nvPr/>
        </p:nvSpPr>
        <p:spPr>
          <a:xfrm>
            <a:off x="6394196" y="4189648"/>
            <a:ext cx="4790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/>
              <a:t>H</a:t>
            </a:r>
            <a:r>
              <a:rPr lang="es-ES" sz="1600" b="1" baseline="-250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663612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C710E250-4B95-E6E0-E571-204A63387065}"/>
              </a:ext>
            </a:extLst>
          </p:cNvPr>
          <p:cNvSpPr/>
          <p:nvPr/>
        </p:nvSpPr>
        <p:spPr>
          <a:xfrm>
            <a:off x="0" y="0"/>
            <a:ext cx="12192000" cy="8289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Picture 4" descr="Logotipo del CSIC">
            <a:extLst>
              <a:ext uri="{FF2B5EF4-FFF2-40B4-BE49-F238E27FC236}">
                <a16:creationId xmlns:a16="http://schemas.microsoft.com/office/drawing/2014/main" id="{FBC7E1E8-B39F-7654-80BE-AB8ED16434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2918" y="0"/>
            <a:ext cx="509081" cy="864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38E2331-3F63-98B8-3892-1342A72049B1}"/>
              </a:ext>
            </a:extLst>
          </p:cNvPr>
          <p:cNvSpPr txBox="1"/>
          <p:nvPr/>
        </p:nvSpPr>
        <p:spPr>
          <a:xfrm>
            <a:off x="308919" y="140083"/>
            <a:ext cx="9153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err="1"/>
              <a:t>Feed</a:t>
            </a:r>
            <a:r>
              <a:rPr lang="es-ES" sz="3200" dirty="0"/>
              <a:t> </a:t>
            </a:r>
            <a:r>
              <a:rPr lang="es-ES" sz="3200" dirty="0" err="1"/>
              <a:t>additives</a:t>
            </a:r>
            <a:endParaRPr lang="es-ES" sz="320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A750217-AFBB-177A-D5F1-5CDBB40C8718}"/>
              </a:ext>
            </a:extLst>
          </p:cNvPr>
          <p:cNvSpPr txBox="1"/>
          <p:nvPr/>
        </p:nvSpPr>
        <p:spPr>
          <a:xfrm>
            <a:off x="410549" y="902795"/>
            <a:ext cx="50984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err="1">
                <a:solidFill>
                  <a:schemeClr val="accent1">
                    <a:lumMod val="75000"/>
                  </a:schemeClr>
                </a:solidFill>
              </a:rPr>
              <a:t>Methanogenic</a:t>
            </a:r>
            <a:r>
              <a:rPr lang="es-ES" sz="2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sz="2400" b="1" dirty="0" err="1">
                <a:solidFill>
                  <a:schemeClr val="accent1">
                    <a:lumMod val="75000"/>
                  </a:schemeClr>
                </a:solidFill>
              </a:rPr>
              <a:t>archaea</a:t>
            </a:r>
            <a:r>
              <a:rPr lang="es-ES" sz="2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sz="2400" b="1" dirty="0" err="1">
                <a:solidFill>
                  <a:schemeClr val="accent1">
                    <a:lumMod val="75000"/>
                  </a:schemeClr>
                </a:solidFill>
              </a:rPr>
              <a:t>inhibitors</a:t>
            </a:r>
            <a:r>
              <a:rPr lang="es-ES" sz="2000" dirty="0">
                <a:solidFill>
                  <a:schemeClr val="accent1">
                    <a:lumMod val="75000"/>
                  </a:schemeClr>
                </a:solidFill>
              </a:rPr>
              <a:t>:</a:t>
            </a:r>
          </a:p>
          <a:p>
            <a:endParaRPr lang="es-ES" sz="2000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b="1" u="sng" dirty="0" err="1">
                <a:solidFill>
                  <a:schemeClr val="accent1">
                    <a:lumMod val="75000"/>
                  </a:schemeClr>
                </a:solidFill>
              </a:rPr>
              <a:t>Bovaer</a:t>
            </a:r>
            <a:r>
              <a:rPr lang="es-ES" sz="2000" b="1" u="sng" dirty="0">
                <a:solidFill>
                  <a:schemeClr val="accent1">
                    <a:lumMod val="75000"/>
                  </a:schemeClr>
                </a:solidFill>
              </a:rPr>
              <a:t>®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3BDB110F-6192-5D4C-F024-3E7E097397DB}"/>
              </a:ext>
            </a:extLst>
          </p:cNvPr>
          <p:cNvSpPr txBox="1"/>
          <p:nvPr/>
        </p:nvSpPr>
        <p:spPr>
          <a:xfrm>
            <a:off x="410547" y="2592558"/>
            <a:ext cx="10319061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dirty="0"/>
              <a:t>1.2 g /animal ---- 30 % </a:t>
            </a:r>
            <a:r>
              <a:rPr lang="es-ES" dirty="0" err="1"/>
              <a:t>consistent</a:t>
            </a:r>
            <a:r>
              <a:rPr lang="es-ES" dirty="0"/>
              <a:t> </a:t>
            </a:r>
            <a:r>
              <a:rPr lang="es-ES" dirty="0" err="1"/>
              <a:t>reduction</a:t>
            </a:r>
            <a:r>
              <a:rPr lang="es-ES" dirty="0"/>
              <a:t> </a:t>
            </a:r>
            <a:r>
              <a:rPr lang="es-ES" dirty="0" err="1"/>
              <a:t>methane</a:t>
            </a:r>
            <a:endParaRPr lang="es-ES" dirty="0"/>
          </a:p>
          <a:p>
            <a:endParaRPr lang="es-E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dirty="0" err="1"/>
              <a:t>Approved</a:t>
            </a:r>
            <a:r>
              <a:rPr lang="es-ES" dirty="0"/>
              <a:t> 2022 as </a:t>
            </a:r>
            <a:r>
              <a:rPr lang="es-ES" dirty="0" err="1"/>
              <a:t>zootechnical</a:t>
            </a:r>
            <a:r>
              <a:rPr lang="es-ES" dirty="0"/>
              <a:t> </a:t>
            </a:r>
            <a:r>
              <a:rPr lang="es-ES" dirty="0" err="1"/>
              <a:t>additive</a:t>
            </a:r>
            <a:r>
              <a:rPr lang="es-ES" dirty="0"/>
              <a:t> (</a:t>
            </a:r>
            <a:r>
              <a:rPr lang="es-ES" dirty="0" err="1"/>
              <a:t>only</a:t>
            </a:r>
            <a:r>
              <a:rPr lang="es-ES" dirty="0"/>
              <a:t> </a:t>
            </a:r>
            <a:r>
              <a:rPr lang="es-ES" dirty="0" err="1"/>
              <a:t>one</a:t>
            </a:r>
            <a:r>
              <a:rPr lang="es-ES" dirty="0"/>
              <a:t> in EU)---- </a:t>
            </a:r>
            <a:r>
              <a:rPr lang="es-ES" dirty="0" err="1"/>
              <a:t>dairy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date – </a:t>
            </a:r>
            <a:r>
              <a:rPr lang="es-ES" dirty="0" err="1"/>
              <a:t>used</a:t>
            </a:r>
            <a:r>
              <a:rPr lang="es-ES" dirty="0"/>
              <a:t> in 10 EU </a:t>
            </a:r>
            <a:r>
              <a:rPr lang="es-ES" dirty="0" err="1"/>
              <a:t>countries</a:t>
            </a:r>
            <a:endParaRPr lang="es-E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dirty="0"/>
              <a:t>117 </a:t>
            </a:r>
            <a:r>
              <a:rPr lang="es-ES" dirty="0" err="1"/>
              <a:t>scientific</a:t>
            </a:r>
            <a:r>
              <a:rPr lang="es-ES" dirty="0"/>
              <a:t> </a:t>
            </a:r>
            <a:r>
              <a:rPr lang="es-ES" dirty="0" err="1"/>
              <a:t>studies</a:t>
            </a:r>
            <a:r>
              <a:rPr lang="es-ES" dirty="0"/>
              <a:t> </a:t>
            </a:r>
            <a:r>
              <a:rPr lang="es-ES" dirty="0" err="1"/>
              <a:t>published</a:t>
            </a:r>
            <a:endParaRPr lang="es-ES" dirty="0"/>
          </a:p>
        </p:txBody>
      </p:sp>
      <p:sp>
        <p:nvSpPr>
          <p:cNvPr id="11" name="Forma libre 10">
            <a:extLst>
              <a:ext uri="{FF2B5EF4-FFF2-40B4-BE49-F238E27FC236}">
                <a16:creationId xmlns:a16="http://schemas.microsoft.com/office/drawing/2014/main" id="{672EF892-72A9-0ECF-0E28-24C8EAD242FC}"/>
              </a:ext>
            </a:extLst>
          </p:cNvPr>
          <p:cNvSpPr/>
          <p:nvPr/>
        </p:nvSpPr>
        <p:spPr>
          <a:xfrm>
            <a:off x="1992785" y="1934190"/>
            <a:ext cx="918103" cy="500674"/>
          </a:xfrm>
          <a:custGeom>
            <a:avLst/>
            <a:gdLst>
              <a:gd name="connsiteX0" fmla="*/ 65502 w 918103"/>
              <a:gd name="connsiteY0" fmla="*/ 109820 h 500674"/>
              <a:gd name="connsiteX1" fmla="*/ 535832 w 918103"/>
              <a:gd name="connsiteY1" fmla="*/ 61 h 500674"/>
              <a:gd name="connsiteX2" fmla="*/ 880741 w 918103"/>
              <a:gd name="connsiteY2" fmla="*/ 125500 h 500674"/>
              <a:gd name="connsiteX3" fmla="*/ 896419 w 918103"/>
              <a:gd name="connsiteY3" fmla="*/ 345019 h 500674"/>
              <a:gd name="connsiteX4" fmla="*/ 770997 w 918103"/>
              <a:gd name="connsiteY4" fmla="*/ 470458 h 500674"/>
              <a:gd name="connsiteX5" fmla="*/ 379056 w 918103"/>
              <a:gd name="connsiteY5" fmla="*/ 486138 h 500674"/>
              <a:gd name="connsiteX6" fmla="*/ 112535 w 918103"/>
              <a:gd name="connsiteY6" fmla="*/ 486138 h 500674"/>
              <a:gd name="connsiteX7" fmla="*/ 2792 w 918103"/>
              <a:gd name="connsiteY7" fmla="*/ 297979 h 500674"/>
              <a:gd name="connsiteX8" fmla="*/ 34147 w 918103"/>
              <a:gd name="connsiteY8" fmla="*/ 188220 h 500674"/>
              <a:gd name="connsiteX9" fmla="*/ 65502 w 918103"/>
              <a:gd name="connsiteY9" fmla="*/ 109820 h 500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8103" h="500674">
                <a:moveTo>
                  <a:pt x="65502" y="109820"/>
                </a:moveTo>
                <a:cubicBezTo>
                  <a:pt x="149116" y="78460"/>
                  <a:pt x="399959" y="-2552"/>
                  <a:pt x="535832" y="61"/>
                </a:cubicBezTo>
                <a:cubicBezTo>
                  <a:pt x="671705" y="2674"/>
                  <a:pt x="820643" y="68007"/>
                  <a:pt x="880741" y="125500"/>
                </a:cubicBezTo>
                <a:cubicBezTo>
                  <a:pt x="940839" y="182993"/>
                  <a:pt x="914710" y="287526"/>
                  <a:pt x="896419" y="345019"/>
                </a:cubicBezTo>
                <a:cubicBezTo>
                  <a:pt x="878128" y="402512"/>
                  <a:pt x="857224" y="446938"/>
                  <a:pt x="770997" y="470458"/>
                </a:cubicBezTo>
                <a:cubicBezTo>
                  <a:pt x="684770" y="493978"/>
                  <a:pt x="488800" y="483525"/>
                  <a:pt x="379056" y="486138"/>
                </a:cubicBezTo>
                <a:cubicBezTo>
                  <a:pt x="269312" y="488751"/>
                  <a:pt x="175246" y="517498"/>
                  <a:pt x="112535" y="486138"/>
                </a:cubicBezTo>
                <a:cubicBezTo>
                  <a:pt x="49824" y="454778"/>
                  <a:pt x="15857" y="347632"/>
                  <a:pt x="2792" y="297979"/>
                </a:cubicBezTo>
                <a:cubicBezTo>
                  <a:pt x="-10273" y="248326"/>
                  <a:pt x="26308" y="216967"/>
                  <a:pt x="34147" y="188220"/>
                </a:cubicBezTo>
                <a:cubicBezTo>
                  <a:pt x="41986" y="159473"/>
                  <a:pt x="-18112" y="141180"/>
                  <a:pt x="65502" y="109820"/>
                </a:cubicBezTo>
                <a:close/>
              </a:path>
            </a:pathLst>
          </a:cu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EF4F3A10-D52C-A704-C2FB-7287304D34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7246" y="2011787"/>
            <a:ext cx="1799732" cy="413603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A427B032-09DB-F308-7FEE-175049848EC1}"/>
              </a:ext>
            </a:extLst>
          </p:cNvPr>
          <p:cNvSpPr txBox="1"/>
          <p:nvPr/>
        </p:nvSpPr>
        <p:spPr>
          <a:xfrm>
            <a:off x="1595570" y="2025280"/>
            <a:ext cx="17583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/>
              <a:t>3-NOP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5C11BD8B-D9A8-6BCF-61BD-03210B243190}"/>
              </a:ext>
            </a:extLst>
          </p:cNvPr>
          <p:cNvSpPr txBox="1"/>
          <p:nvPr/>
        </p:nvSpPr>
        <p:spPr>
          <a:xfrm>
            <a:off x="376808" y="2048208"/>
            <a:ext cx="21989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3-nitrooxypropanol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7DFB5249-8055-EDD8-8A85-4BBE086FE4A1}"/>
              </a:ext>
            </a:extLst>
          </p:cNvPr>
          <p:cNvSpPr txBox="1"/>
          <p:nvPr/>
        </p:nvSpPr>
        <p:spPr>
          <a:xfrm>
            <a:off x="410549" y="4297261"/>
            <a:ext cx="45883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s-ES" sz="2000" b="1" u="sng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b="1" u="sng" dirty="0" err="1">
                <a:solidFill>
                  <a:schemeClr val="accent1">
                    <a:lumMod val="75000"/>
                  </a:schemeClr>
                </a:solidFill>
              </a:rPr>
              <a:t>Bromoform</a:t>
            </a:r>
            <a:r>
              <a:rPr lang="es-ES" sz="2000" b="1" u="sng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sz="2000" b="1" u="sng" dirty="0" err="1">
                <a:solidFill>
                  <a:schemeClr val="accent1">
                    <a:lumMod val="75000"/>
                  </a:schemeClr>
                </a:solidFill>
              </a:rPr>
              <a:t>seaweeds</a:t>
            </a:r>
            <a:r>
              <a:rPr lang="es-ES" sz="2000" b="1" dirty="0">
                <a:solidFill>
                  <a:schemeClr val="accent1">
                    <a:lumMod val="75000"/>
                  </a:schemeClr>
                </a:solidFill>
              </a:rPr>
              <a:t>  ????</a:t>
            </a:r>
            <a:endParaRPr lang="es-ES" sz="2000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2D6FF114-74EE-E213-00A5-BBE1FF09A1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4287" y="5251709"/>
            <a:ext cx="7772400" cy="1466208"/>
          </a:xfrm>
          <a:prstGeom prst="rect">
            <a:avLst/>
          </a:prstGeom>
        </p:spPr>
      </p:pic>
      <p:sp>
        <p:nvSpPr>
          <p:cNvPr id="24" name="Rectángulo redondeado 23">
            <a:extLst>
              <a:ext uri="{FF2B5EF4-FFF2-40B4-BE49-F238E27FC236}">
                <a16:creationId xmlns:a16="http://schemas.microsoft.com/office/drawing/2014/main" id="{20EA7C0B-2B4B-E667-EB7D-872B410A21B4}"/>
              </a:ext>
            </a:extLst>
          </p:cNvPr>
          <p:cNvSpPr/>
          <p:nvPr/>
        </p:nvSpPr>
        <p:spPr>
          <a:xfrm>
            <a:off x="6625863" y="5251709"/>
            <a:ext cx="1659167" cy="163121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146" name="Picture 2" descr="dsm-firmenich Nutrición y Salud Animal">
            <a:extLst>
              <a:ext uri="{FF2B5EF4-FFF2-40B4-BE49-F238E27FC236}">
                <a16:creationId xmlns:a16="http://schemas.microsoft.com/office/drawing/2014/main" id="{ACB63CC8-D011-D9BE-AC63-B955052B0B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873" y="2125949"/>
            <a:ext cx="2014151" cy="181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5743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C710E250-4B95-E6E0-E571-204A63387065}"/>
              </a:ext>
            </a:extLst>
          </p:cNvPr>
          <p:cNvSpPr/>
          <p:nvPr/>
        </p:nvSpPr>
        <p:spPr>
          <a:xfrm>
            <a:off x="0" y="0"/>
            <a:ext cx="12192000" cy="8289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Picture 4" descr="Logotipo del CSIC">
            <a:extLst>
              <a:ext uri="{FF2B5EF4-FFF2-40B4-BE49-F238E27FC236}">
                <a16:creationId xmlns:a16="http://schemas.microsoft.com/office/drawing/2014/main" id="{FBC7E1E8-B39F-7654-80BE-AB8ED16434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2918" y="0"/>
            <a:ext cx="509081" cy="864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38E2331-3F63-98B8-3892-1342A72049B1}"/>
              </a:ext>
            </a:extLst>
          </p:cNvPr>
          <p:cNvSpPr txBox="1"/>
          <p:nvPr/>
        </p:nvSpPr>
        <p:spPr>
          <a:xfrm>
            <a:off x="308919" y="140083"/>
            <a:ext cx="9153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err="1"/>
              <a:t>Feed</a:t>
            </a:r>
            <a:r>
              <a:rPr lang="es-ES" sz="3200" dirty="0"/>
              <a:t> </a:t>
            </a:r>
            <a:r>
              <a:rPr lang="es-ES" sz="3200" dirty="0" err="1"/>
              <a:t>additives</a:t>
            </a:r>
            <a:r>
              <a:rPr lang="es-ES" sz="3200" dirty="0"/>
              <a:t> ----- </a:t>
            </a:r>
            <a:r>
              <a:rPr lang="es-ES" sz="3200" b="1" dirty="0" err="1"/>
              <a:t>challenges</a:t>
            </a:r>
            <a:endParaRPr lang="es-ES" sz="3200" b="1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A750217-AFBB-177A-D5F1-5CDBB40C8718}"/>
              </a:ext>
            </a:extLst>
          </p:cNvPr>
          <p:cNvSpPr txBox="1"/>
          <p:nvPr/>
        </p:nvSpPr>
        <p:spPr>
          <a:xfrm>
            <a:off x="308918" y="1361654"/>
            <a:ext cx="91531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1">
                    <a:lumMod val="75000"/>
                  </a:schemeClr>
                </a:solidFill>
              </a:rPr>
              <a:t>No direct </a:t>
            </a:r>
            <a:r>
              <a:rPr lang="en-GB" sz="2000" u="sng" dirty="0">
                <a:solidFill>
                  <a:schemeClr val="accent1">
                    <a:lumMod val="75000"/>
                  </a:schemeClr>
                </a:solidFill>
              </a:rPr>
              <a:t>benefit for the farmer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</a:rPr>
              <a:t> in some cases --- support/combination of additives</a:t>
            </a:r>
          </a:p>
          <a:p>
            <a:endParaRPr lang="en-GB" sz="2000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44" name="Grupo 43">
            <a:extLst>
              <a:ext uri="{FF2B5EF4-FFF2-40B4-BE49-F238E27FC236}">
                <a16:creationId xmlns:a16="http://schemas.microsoft.com/office/drawing/2014/main" id="{31514B19-DC01-22EB-E3EF-EFE60F3B36EE}"/>
              </a:ext>
            </a:extLst>
          </p:cNvPr>
          <p:cNvGrpSpPr/>
          <p:nvPr/>
        </p:nvGrpSpPr>
        <p:grpSpPr>
          <a:xfrm>
            <a:off x="1984287" y="4913985"/>
            <a:ext cx="7772400" cy="1864898"/>
            <a:chOff x="1984287" y="4913985"/>
            <a:chExt cx="7772400" cy="1864898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98D0B3A6-1B60-4FE5-EA84-9480536B3D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84287" y="5251709"/>
              <a:ext cx="7772400" cy="1466208"/>
            </a:xfrm>
            <a:prstGeom prst="rect">
              <a:avLst/>
            </a:prstGeom>
          </p:spPr>
        </p:pic>
        <p:sp>
          <p:nvSpPr>
            <p:cNvPr id="13" name="Rectángulo redondeado 12">
              <a:extLst>
                <a:ext uri="{FF2B5EF4-FFF2-40B4-BE49-F238E27FC236}">
                  <a16:creationId xmlns:a16="http://schemas.microsoft.com/office/drawing/2014/main" id="{8F59A153-DB29-7078-CDA6-C3FBBD98DB68}"/>
                </a:ext>
              </a:extLst>
            </p:cNvPr>
            <p:cNvSpPr/>
            <p:nvPr/>
          </p:nvSpPr>
          <p:spPr>
            <a:xfrm>
              <a:off x="6319521" y="4930851"/>
              <a:ext cx="1965510" cy="1631217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4" name="Rectángulo redondeado 13">
              <a:extLst>
                <a:ext uri="{FF2B5EF4-FFF2-40B4-BE49-F238E27FC236}">
                  <a16:creationId xmlns:a16="http://schemas.microsoft.com/office/drawing/2014/main" id="{C7D2C9C7-FB3B-D19D-D466-DBEF0890F1F9}"/>
                </a:ext>
              </a:extLst>
            </p:cNvPr>
            <p:cNvSpPr/>
            <p:nvPr/>
          </p:nvSpPr>
          <p:spPr>
            <a:xfrm>
              <a:off x="3335893" y="4913985"/>
              <a:ext cx="1965510" cy="1631217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5" name="Rectángulo redondeado 14">
              <a:extLst>
                <a:ext uri="{FF2B5EF4-FFF2-40B4-BE49-F238E27FC236}">
                  <a16:creationId xmlns:a16="http://schemas.microsoft.com/office/drawing/2014/main" id="{0CEB69D0-6F33-D8A2-39AD-6FF059A63E17}"/>
                </a:ext>
              </a:extLst>
            </p:cNvPr>
            <p:cNvSpPr/>
            <p:nvPr/>
          </p:nvSpPr>
          <p:spPr>
            <a:xfrm>
              <a:off x="4847865" y="5147666"/>
              <a:ext cx="1965510" cy="1631217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7" name="CuadroTexto 16">
            <a:extLst>
              <a:ext uri="{FF2B5EF4-FFF2-40B4-BE49-F238E27FC236}">
                <a16:creationId xmlns:a16="http://schemas.microsoft.com/office/drawing/2014/main" id="{531225A3-EA71-EAE6-F76A-E2F0E7B26010}"/>
              </a:ext>
            </a:extLst>
          </p:cNvPr>
          <p:cNvSpPr txBox="1"/>
          <p:nvPr/>
        </p:nvSpPr>
        <p:spPr>
          <a:xfrm>
            <a:off x="362866" y="2142472"/>
            <a:ext cx="85687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000" u="sng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u="sng" dirty="0">
                <a:solidFill>
                  <a:schemeClr val="accent1">
                    <a:lumMod val="75000"/>
                  </a:schemeClr>
                </a:solidFill>
              </a:rPr>
              <a:t>Social media campaigns 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</a:rPr>
              <a:t>against feed additives / climate change actions</a:t>
            </a:r>
          </a:p>
        </p:txBody>
      </p:sp>
      <p:grpSp>
        <p:nvGrpSpPr>
          <p:cNvPr id="43" name="Grupo 42">
            <a:extLst>
              <a:ext uri="{FF2B5EF4-FFF2-40B4-BE49-F238E27FC236}">
                <a16:creationId xmlns:a16="http://schemas.microsoft.com/office/drawing/2014/main" id="{542AB6B6-0543-8CD3-CFAF-7AE921184E96}"/>
              </a:ext>
            </a:extLst>
          </p:cNvPr>
          <p:cNvGrpSpPr/>
          <p:nvPr/>
        </p:nvGrpSpPr>
        <p:grpSpPr>
          <a:xfrm>
            <a:off x="9018548" y="1363724"/>
            <a:ext cx="2929612" cy="1569660"/>
            <a:chOff x="9018548" y="1363724"/>
            <a:chExt cx="2929612" cy="1569660"/>
          </a:xfrm>
        </p:grpSpPr>
        <p:sp>
          <p:nvSpPr>
            <p:cNvPr id="24" name="CuadroTexto 23">
              <a:extLst>
                <a:ext uri="{FF2B5EF4-FFF2-40B4-BE49-F238E27FC236}">
                  <a16:creationId xmlns:a16="http://schemas.microsoft.com/office/drawing/2014/main" id="{03A4F849-0B4C-D48A-A845-E9998D76D536}"/>
                </a:ext>
              </a:extLst>
            </p:cNvPr>
            <p:cNvSpPr txBox="1"/>
            <p:nvPr/>
          </p:nvSpPr>
          <p:spPr>
            <a:xfrm>
              <a:off x="9876312" y="1363724"/>
              <a:ext cx="2071848" cy="156966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s-ES" sz="2400" b="1" dirty="0" err="1"/>
                <a:t>Farmers</a:t>
              </a:r>
              <a:endParaRPr lang="es-ES" sz="2400" b="1" dirty="0"/>
            </a:p>
            <a:p>
              <a:endParaRPr lang="es-ES" sz="2400" b="1" dirty="0"/>
            </a:p>
            <a:p>
              <a:endParaRPr lang="es-ES" sz="2400" b="1" dirty="0"/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s-ES" sz="2400" b="1" dirty="0" err="1"/>
                <a:t>Consumers</a:t>
              </a:r>
              <a:endParaRPr lang="es-ES" sz="2400" b="1" dirty="0"/>
            </a:p>
          </p:txBody>
        </p:sp>
        <p:cxnSp>
          <p:nvCxnSpPr>
            <p:cNvPr id="26" name="Conector recto de flecha 25">
              <a:extLst>
                <a:ext uri="{FF2B5EF4-FFF2-40B4-BE49-F238E27FC236}">
                  <a16:creationId xmlns:a16="http://schemas.microsoft.com/office/drawing/2014/main" id="{0DB1FE34-5BD8-4E2A-55C1-45C7A428CE60}"/>
                </a:ext>
              </a:extLst>
            </p:cNvPr>
            <p:cNvCxnSpPr/>
            <p:nvPr/>
          </p:nvCxnSpPr>
          <p:spPr>
            <a:xfrm>
              <a:off x="9072880" y="1696720"/>
              <a:ext cx="68380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ector recto de flecha 26">
              <a:extLst>
                <a:ext uri="{FF2B5EF4-FFF2-40B4-BE49-F238E27FC236}">
                  <a16:creationId xmlns:a16="http://schemas.microsoft.com/office/drawing/2014/main" id="{6E3A0AC7-00EB-12D3-7AB9-1D6668BE24F0}"/>
                </a:ext>
              </a:extLst>
            </p:cNvPr>
            <p:cNvCxnSpPr/>
            <p:nvPr/>
          </p:nvCxnSpPr>
          <p:spPr>
            <a:xfrm>
              <a:off x="9018548" y="2661920"/>
              <a:ext cx="68380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70663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C710E250-4B95-E6E0-E571-204A63387065}"/>
              </a:ext>
            </a:extLst>
          </p:cNvPr>
          <p:cNvSpPr/>
          <p:nvPr/>
        </p:nvSpPr>
        <p:spPr>
          <a:xfrm>
            <a:off x="0" y="0"/>
            <a:ext cx="12192000" cy="8289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Picture 4" descr="Logotipo del CSIC">
            <a:extLst>
              <a:ext uri="{FF2B5EF4-FFF2-40B4-BE49-F238E27FC236}">
                <a16:creationId xmlns:a16="http://schemas.microsoft.com/office/drawing/2014/main" id="{FBC7E1E8-B39F-7654-80BE-AB8ED16434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2918" y="0"/>
            <a:ext cx="509081" cy="864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38E2331-3F63-98B8-3892-1342A72049B1}"/>
              </a:ext>
            </a:extLst>
          </p:cNvPr>
          <p:cNvSpPr txBox="1"/>
          <p:nvPr/>
        </p:nvSpPr>
        <p:spPr>
          <a:xfrm>
            <a:off x="308919" y="140083"/>
            <a:ext cx="9153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err="1"/>
              <a:t>Feed</a:t>
            </a:r>
            <a:r>
              <a:rPr lang="es-ES" sz="3200" dirty="0"/>
              <a:t> </a:t>
            </a:r>
            <a:r>
              <a:rPr lang="es-ES" sz="3200" dirty="0" err="1"/>
              <a:t>additives</a:t>
            </a:r>
            <a:endParaRPr lang="es-ES" sz="3200" b="1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A750217-AFBB-177A-D5F1-5CDBB40C8718}"/>
              </a:ext>
            </a:extLst>
          </p:cNvPr>
          <p:cNvSpPr txBox="1"/>
          <p:nvPr/>
        </p:nvSpPr>
        <p:spPr>
          <a:xfrm>
            <a:off x="308919" y="1930065"/>
            <a:ext cx="942820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Solid </a:t>
            </a:r>
            <a:r>
              <a:rPr lang="en-GB" sz="2400" b="1" dirty="0">
                <a:solidFill>
                  <a:schemeClr val="accent1">
                    <a:lumMod val="75000"/>
                  </a:schemeClr>
                </a:solidFill>
              </a:rPr>
              <a:t>evidence</a:t>
            </a:r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 to reduce enteric methane emissions (5-30 %)</a:t>
            </a:r>
          </a:p>
          <a:p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     (more solutions being developed)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GB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Are we accurately </a:t>
            </a:r>
            <a:r>
              <a:rPr lang="en-GB" sz="2400" b="1" dirty="0">
                <a:solidFill>
                  <a:schemeClr val="accent1">
                    <a:lumMod val="75000"/>
                  </a:schemeClr>
                </a:solidFill>
              </a:rPr>
              <a:t>accounting</a:t>
            </a:r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 for such reductions in the EU?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GB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Challenges linked to </a:t>
            </a:r>
            <a:r>
              <a:rPr lang="en-GB" sz="2400" b="1" dirty="0">
                <a:solidFill>
                  <a:schemeClr val="accent1">
                    <a:lumMod val="75000"/>
                  </a:schemeClr>
                </a:solidFill>
              </a:rPr>
              <a:t>adoption/implementation </a:t>
            </a:r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(costs, educational,….)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u="sng" dirty="0">
              <a:solidFill>
                <a:schemeClr val="accent1">
                  <a:lumMod val="75000"/>
                </a:schemeClr>
              </a:solidFill>
            </a:endParaRPr>
          </a:p>
          <a:p>
            <a:pPr lvl="3"/>
            <a:endParaRPr lang="en-GB" sz="2400" u="sng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GB" sz="2400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03A4F849-0B4C-D48A-A845-E9998D76D536}"/>
              </a:ext>
            </a:extLst>
          </p:cNvPr>
          <p:cNvSpPr txBox="1"/>
          <p:nvPr/>
        </p:nvSpPr>
        <p:spPr>
          <a:xfrm>
            <a:off x="9876312" y="1363724"/>
            <a:ext cx="2071848" cy="15696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b="1" dirty="0" err="1"/>
              <a:t>Farmers</a:t>
            </a:r>
            <a:endParaRPr lang="es-ES" sz="2400" b="1" dirty="0"/>
          </a:p>
          <a:p>
            <a:endParaRPr lang="es-ES" sz="2400" b="1" dirty="0"/>
          </a:p>
          <a:p>
            <a:endParaRPr lang="es-E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b="1" dirty="0" err="1"/>
              <a:t>Consumers</a:t>
            </a:r>
            <a:endParaRPr lang="es-ES" sz="2400" b="1" dirty="0"/>
          </a:p>
        </p:txBody>
      </p:sp>
    </p:spTree>
    <p:extLst>
      <p:ext uri="{BB962C8B-B14F-4D97-AF65-F5344CB8AC3E}">
        <p14:creationId xmlns:p14="http://schemas.microsoft.com/office/powerpoint/2010/main" val="24979795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1834391-2572-3C64-1D84-206962D99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6585" y="5418742"/>
            <a:ext cx="2965347" cy="733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DD079A2-64F6-D088-A7C5-F55C059C5535}"/>
              </a:ext>
            </a:extLst>
          </p:cNvPr>
          <p:cNvSpPr txBox="1"/>
          <p:nvPr/>
        </p:nvSpPr>
        <p:spPr>
          <a:xfrm>
            <a:off x="3670271" y="6151750"/>
            <a:ext cx="5275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>
                <a:srgbClr val="05436E"/>
              </a:buClr>
            </a:pPr>
            <a:r>
              <a:rPr lang="es-ES" sz="2800" dirty="0">
                <a:solidFill>
                  <a:srgbClr val="474747"/>
                </a:solidFill>
                <a:latin typeface="Myriad Pro" panose="020B0503030403020204" pitchFamily="34" charset="0"/>
                <a:hlinkClick r:id="rId4"/>
              </a:rPr>
              <a:t>david.yanez@eez.csic.es</a:t>
            </a:r>
            <a:endParaRPr lang="es-ES" sz="2800" dirty="0">
              <a:solidFill>
                <a:srgbClr val="474747"/>
              </a:solidFill>
              <a:latin typeface="Myriad Pro" panose="020B0503030403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E902022-EE06-055C-A1C7-2AEC0D904FBE}"/>
              </a:ext>
            </a:extLst>
          </p:cNvPr>
          <p:cNvSpPr txBox="1"/>
          <p:nvPr/>
        </p:nvSpPr>
        <p:spPr>
          <a:xfrm>
            <a:off x="4386650" y="385630"/>
            <a:ext cx="42630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 err="1"/>
              <a:t>Thank</a:t>
            </a:r>
            <a:r>
              <a:rPr lang="es-ES" sz="3600" b="1" dirty="0"/>
              <a:t> </a:t>
            </a:r>
            <a:r>
              <a:rPr lang="es-ES" sz="3600" b="1" dirty="0" err="1"/>
              <a:t>you</a:t>
            </a:r>
            <a:endParaRPr lang="es-ES" sz="36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88416BE-FC85-F4C6-F8ED-FEE3194297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3099" y="1555181"/>
            <a:ext cx="5901047" cy="38562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4" descr="Logotipo del CSIC">
            <a:extLst>
              <a:ext uri="{FF2B5EF4-FFF2-40B4-BE49-F238E27FC236}">
                <a16:creationId xmlns:a16="http://schemas.microsoft.com/office/drawing/2014/main" id="{3CE42444-24AE-7CE4-1D6D-4ED01DE05E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2918" y="0"/>
            <a:ext cx="509081" cy="864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9031C80-BF4C-16D0-CD4D-9E5651D974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5623476"/>
            <a:ext cx="1275664" cy="122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3718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4EBECDA450E34BA5FE95DA688FB34F" ma:contentTypeVersion="16" ma:contentTypeDescription="Create a new document." ma:contentTypeScope="" ma:versionID="61467294b4d440580b16bad9106e4709">
  <xsd:schema xmlns:xsd="http://www.w3.org/2001/XMLSchema" xmlns:xs="http://www.w3.org/2001/XMLSchema" xmlns:p="http://schemas.microsoft.com/office/2006/metadata/properties" xmlns:ns2="ac46b595-1698-4e6d-82d1-42dec65c6dc0" xmlns:ns3="68ec48be-c7f4-445f-9f85-42217ebe3d28" targetNamespace="http://schemas.microsoft.com/office/2006/metadata/properties" ma:root="true" ma:fieldsID="272b4de02eace09d5f1b06822542dd17" ns2:_="" ns3:_="">
    <xsd:import namespace="ac46b595-1698-4e6d-82d1-42dec65c6dc0"/>
    <xsd:import namespace="68ec48be-c7f4-445f-9f85-42217ebe3d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46b595-1698-4e6d-82d1-42dec65c6d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ef5579ac-e3c6-442f-a0dd-09a5585d49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ec48be-c7f4-445f-9f85-42217ebe3d28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cca0462a-bd73-4ffe-8345-a94f04f031da}" ma:internalName="TaxCatchAll" ma:showField="CatchAllData" ma:web="68ec48be-c7f4-445f-9f85-42217ebe3d2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c46b595-1698-4e6d-82d1-42dec65c6dc0">
      <Terms xmlns="http://schemas.microsoft.com/office/infopath/2007/PartnerControls"/>
    </lcf76f155ced4ddcb4097134ff3c332f>
    <TaxCatchAll xmlns="68ec48be-c7f4-445f-9f85-42217ebe3d28" xsi:nil="true"/>
  </documentManagement>
</p:properties>
</file>

<file path=customXml/itemProps1.xml><?xml version="1.0" encoding="utf-8"?>
<ds:datastoreItem xmlns:ds="http://schemas.openxmlformats.org/officeDocument/2006/customXml" ds:itemID="{8FD411FD-D5EE-4D25-AEFC-7885C97EC1AC}"/>
</file>

<file path=customXml/itemProps2.xml><?xml version="1.0" encoding="utf-8"?>
<ds:datastoreItem xmlns:ds="http://schemas.openxmlformats.org/officeDocument/2006/customXml" ds:itemID="{A446882B-C049-4FED-8D29-625220DD7334}"/>
</file>

<file path=customXml/itemProps3.xml><?xml version="1.0" encoding="utf-8"?>
<ds:datastoreItem xmlns:ds="http://schemas.openxmlformats.org/officeDocument/2006/customXml" ds:itemID="{DE821AD5-9CAB-47C6-89D9-F62255A160A3}"/>
</file>

<file path=docProps/app.xml><?xml version="1.0" encoding="utf-8"?>
<Properties xmlns="http://schemas.openxmlformats.org/officeDocument/2006/extended-properties" xmlns:vt="http://schemas.openxmlformats.org/officeDocument/2006/docPropsVTypes">
  <TotalTime>3327</TotalTime>
  <Words>412</Words>
  <Application>Microsoft Macintosh PowerPoint</Application>
  <PresentationFormat>Panorámica</PresentationFormat>
  <Paragraphs>90</Paragraphs>
  <Slides>10</Slides>
  <Notes>2</Notes>
  <HiddenSlides>0</HiddenSlides>
  <MMClips>1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Myriad Pro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David Yáñez-Ruiz</dc:creator>
  <cp:lastModifiedBy>David Yáñez-Ruiz</cp:lastModifiedBy>
  <cp:revision>44</cp:revision>
  <cp:lastPrinted>2026-01-27T07:48:26Z</cp:lastPrinted>
  <dcterms:created xsi:type="dcterms:W3CDTF">2026-01-25T12:24:11Z</dcterms:created>
  <dcterms:modified xsi:type="dcterms:W3CDTF">2026-01-27T20:56:33Z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0x010100DB4EBECDA450E34BA5FE95DA688FB34F</vt:lpwstr>
  </property>
</Properties>
</file>